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585" r:id="rId2"/>
    <p:sldId id="589" r:id="rId3"/>
    <p:sldId id="633" r:id="rId4"/>
    <p:sldId id="463" r:id="rId5"/>
    <p:sldId id="635" r:id="rId6"/>
    <p:sldId id="472" r:id="rId7"/>
    <p:sldId id="473" r:id="rId8"/>
    <p:sldId id="477" r:id="rId9"/>
    <p:sldId id="479" r:id="rId10"/>
    <p:sldId id="482" r:id="rId11"/>
    <p:sldId id="485" r:id="rId12"/>
    <p:sldId id="509" r:id="rId13"/>
    <p:sldId id="511" r:id="rId14"/>
    <p:sldId id="512" r:id="rId15"/>
    <p:sldId id="514" r:id="rId16"/>
    <p:sldId id="515" r:id="rId17"/>
    <p:sldId id="637" r:id="rId18"/>
    <p:sldId id="516"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30" r:id="rId32"/>
    <p:sldId id="531" r:id="rId33"/>
    <p:sldId id="532" r:id="rId34"/>
    <p:sldId id="533" r:id="rId35"/>
    <p:sldId id="534" r:id="rId36"/>
    <p:sldId id="535" r:id="rId37"/>
    <p:sldId id="536" r:id="rId38"/>
    <p:sldId id="537" r:id="rId39"/>
    <p:sldId id="636" r:id="rId40"/>
    <p:sldId id="538" r:id="rId41"/>
    <p:sldId id="539" r:id="rId42"/>
    <p:sldId id="540" r:id="rId43"/>
    <p:sldId id="541" r:id="rId44"/>
    <p:sldId id="542" r:id="rId45"/>
    <p:sldId id="543" r:id="rId46"/>
    <p:sldId id="544" r:id="rId47"/>
    <p:sldId id="545" r:id="rId48"/>
    <p:sldId id="546" r:id="rId49"/>
    <p:sldId id="592" r:id="rId50"/>
    <p:sldId id="565" r:id="rId51"/>
    <p:sldId id="566" r:id="rId52"/>
    <p:sldId id="567" r:id="rId53"/>
    <p:sldId id="605" r:id="rId54"/>
    <p:sldId id="606" r:id="rId55"/>
    <p:sldId id="607" r:id="rId56"/>
    <p:sldId id="608" r:id="rId57"/>
    <p:sldId id="609" r:id="rId58"/>
    <p:sldId id="610" r:id="rId59"/>
    <p:sldId id="611" r:id="rId60"/>
    <p:sldId id="612" r:id="rId61"/>
    <p:sldId id="613" r:id="rId62"/>
    <p:sldId id="614" r:id="rId63"/>
    <p:sldId id="615" r:id="rId64"/>
    <p:sldId id="616" r:id="rId65"/>
    <p:sldId id="617" r:id="rId66"/>
    <p:sldId id="618" r:id="rId67"/>
    <p:sldId id="619" r:id="rId68"/>
    <p:sldId id="620" r:id="rId69"/>
    <p:sldId id="621" r:id="rId70"/>
    <p:sldId id="622" r:id="rId71"/>
    <p:sldId id="623" r:id="rId72"/>
    <p:sldId id="624" r:id="rId73"/>
    <p:sldId id="625" r:id="rId74"/>
    <p:sldId id="626" r:id="rId75"/>
    <p:sldId id="627" r:id="rId76"/>
    <p:sldId id="628" r:id="rId77"/>
    <p:sldId id="629" r:id="rId78"/>
    <p:sldId id="630" r:id="rId79"/>
    <p:sldId id="631" r:id="rId80"/>
    <p:sldId id="632" r:id="rId81"/>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84014" autoAdjust="0"/>
  </p:normalViewPr>
  <p:slideViewPr>
    <p:cSldViewPr>
      <p:cViewPr varScale="1">
        <p:scale>
          <a:sx n="76" d="100"/>
          <a:sy n="76" d="100"/>
        </p:scale>
        <p:origin x="1589"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738" y="-7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latin typeface="Arial" charset="0"/>
              </a:defRPr>
            </a:lvl1pPr>
          </a:lstStyle>
          <a:p>
            <a:pPr>
              <a:defRPr/>
            </a:pPr>
            <a:endParaRPr lang="en-US"/>
          </a:p>
        </p:txBody>
      </p:sp>
      <p:sp>
        <p:nvSpPr>
          <p:cNvPr id="5734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latin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latin typeface="Arial" charset="0"/>
              </a:defRPr>
            </a:lvl1pPr>
          </a:lstStyle>
          <a:p>
            <a:pPr>
              <a:defRPr/>
            </a:pPr>
            <a:endParaRPr lang="en-US"/>
          </a:p>
        </p:txBody>
      </p:sp>
      <p:sp>
        <p:nvSpPr>
          <p:cNvPr id="5735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latin typeface="Arial" charset="0"/>
              </a:defRPr>
            </a:lvl1pPr>
          </a:lstStyle>
          <a:p>
            <a:pPr>
              <a:defRPr/>
            </a:pPr>
            <a:fld id="{07BB6915-04B6-438F-AAA7-91F54DCDAA48}" type="slidenum">
              <a:rPr lang="en-US"/>
              <a:pPr>
                <a:defRPr/>
              </a:pPr>
              <a:t>‹#›</a:t>
            </a:fld>
            <a:endParaRPr lang="en-US"/>
          </a:p>
        </p:txBody>
      </p:sp>
    </p:spTree>
    <p:extLst>
      <p:ext uri="{BB962C8B-B14F-4D97-AF65-F5344CB8AC3E}">
        <p14:creationId xmlns:p14="http://schemas.microsoft.com/office/powerpoint/2010/main" val="271754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nature.com/nature/journal/v461/n7268/full/4611225a.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ww.ncbi.nlm.nih.gov/books/bv.fcgi?rid=mboc4.figgrp.1607"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FD94697B-60C0-4EAF-94CF-C197533AC81F}" type="slidenum">
              <a:rPr lang="en-US" altLang="en-US" sz="1200"/>
              <a:pPr eaLnBrk="1" hangingPunct="1"/>
              <a:t>1</a:t>
            </a:fld>
            <a:endParaRPr lang="en-US" altLang="en-US" sz="1200"/>
          </a:p>
        </p:txBody>
      </p:sp>
    </p:spTree>
    <p:extLst>
      <p:ext uri="{BB962C8B-B14F-4D97-AF65-F5344CB8AC3E}">
        <p14:creationId xmlns:p14="http://schemas.microsoft.com/office/powerpoint/2010/main" val="1936785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This is a </a:t>
            </a:r>
            <a:r>
              <a:rPr lang="ja-JP" altLang="en-US" dirty="0"/>
              <a:t>“</a:t>
            </a:r>
            <a:r>
              <a:rPr lang="en-US" dirty="0"/>
              <a:t>right-handed</a:t>
            </a:r>
            <a:r>
              <a:rPr lang="ja-JP" altLang="en-US" dirty="0"/>
              <a:t>”</a:t>
            </a:r>
            <a:r>
              <a:rPr lang="en-US" dirty="0"/>
              <a:t> helix, turning clockwise </a:t>
            </a:r>
          </a:p>
          <a:p>
            <a:pPr eaLnBrk="1" hangingPunct="1"/>
            <a:r>
              <a:rPr lang="en-US" dirty="0"/>
              <a:t>Proteins often fit into either the major or minor grooves, and some </a:t>
            </a:r>
            <a:r>
              <a:rPr lang="en-US" dirty="0" smtClean="0"/>
              <a:t>can </a:t>
            </a:r>
            <a:r>
              <a:rPr lang="en-US" dirty="0"/>
              <a:t>bind without separating the DNA </a:t>
            </a:r>
            <a:r>
              <a:rPr lang="en-US" dirty="0" smtClean="0"/>
              <a:t>strands</a:t>
            </a:r>
          </a:p>
          <a:p>
            <a:r>
              <a:rPr lang="en-US" sz="1200" b="1" i="0" kern="1200" dirty="0" smtClean="0">
                <a:solidFill>
                  <a:schemeClr val="tx1"/>
                </a:solidFill>
                <a:effectLst/>
                <a:latin typeface="Arial" charset="0"/>
                <a:ea typeface="+mn-ea"/>
                <a:cs typeface="+mn-cs"/>
                <a:hlinkClick r:id="rId3"/>
              </a:rPr>
              <a:t>Right hand figure from:</a:t>
            </a:r>
          </a:p>
          <a:p>
            <a:r>
              <a:rPr lang="en-US" sz="1200" b="1" i="0" kern="1200" dirty="0" smtClean="0">
                <a:solidFill>
                  <a:schemeClr val="tx1"/>
                </a:solidFill>
                <a:effectLst/>
                <a:latin typeface="Arial" charset="0"/>
                <a:ea typeface="+mn-ea"/>
                <a:cs typeface="+mn-cs"/>
                <a:hlinkClick r:id="rId3"/>
              </a:rPr>
              <a:t>Structural biology: DNA binding shapes up</a:t>
            </a:r>
            <a:endParaRPr lang="en-US" sz="1200" b="1" i="0" kern="1200" dirty="0" smtClean="0">
              <a:solidFill>
                <a:schemeClr val="tx1"/>
              </a:solidFill>
              <a:effectLst/>
              <a:latin typeface="Arial" charset="0"/>
              <a:ea typeface="+mn-ea"/>
              <a:cs typeface="+mn-cs"/>
            </a:endParaRPr>
          </a:p>
          <a:p>
            <a:r>
              <a:rPr lang="en-US" sz="1200" b="0" i="0" kern="1200" dirty="0" smtClean="0">
                <a:solidFill>
                  <a:schemeClr val="tx1"/>
                </a:solidFill>
                <a:effectLst/>
                <a:latin typeface="Arial" charset="0"/>
                <a:ea typeface="+mn-ea"/>
                <a:cs typeface="+mn-cs"/>
              </a:rPr>
              <a:t>Tom </a:t>
            </a:r>
            <a:r>
              <a:rPr lang="en-US" sz="1200" b="0" i="0" kern="1200" dirty="0" err="1" smtClean="0">
                <a:solidFill>
                  <a:schemeClr val="tx1"/>
                </a:solidFill>
                <a:effectLst/>
                <a:latin typeface="Arial" charset="0"/>
                <a:ea typeface="+mn-ea"/>
                <a:cs typeface="+mn-cs"/>
              </a:rPr>
              <a:t>Tullius</a:t>
            </a:r>
            <a:endParaRPr lang="en-US" sz="1200" b="0" i="0" kern="1200" dirty="0" smtClean="0">
              <a:solidFill>
                <a:schemeClr val="tx1"/>
              </a:solidFill>
              <a:effectLst/>
              <a:latin typeface="Arial" charset="0"/>
              <a:ea typeface="+mn-ea"/>
              <a:cs typeface="+mn-cs"/>
            </a:endParaRPr>
          </a:p>
          <a:p>
            <a:r>
              <a:rPr lang="en-US" sz="1200" b="0" i="1" kern="1200" dirty="0" smtClean="0">
                <a:solidFill>
                  <a:schemeClr val="tx1"/>
                </a:solidFill>
                <a:effectLst/>
                <a:latin typeface="Arial" charset="0"/>
                <a:ea typeface="+mn-ea"/>
                <a:cs typeface="+mn-cs"/>
              </a:rPr>
              <a:t>Nature </a:t>
            </a:r>
            <a:r>
              <a:rPr lang="en-US" sz="1200" b="1" i="0" kern="1200" dirty="0" smtClean="0">
                <a:solidFill>
                  <a:schemeClr val="tx1"/>
                </a:solidFill>
                <a:effectLst/>
                <a:latin typeface="Arial" charset="0"/>
                <a:ea typeface="+mn-ea"/>
                <a:cs typeface="+mn-cs"/>
              </a:rPr>
              <a:t>461</a:t>
            </a:r>
            <a:r>
              <a:rPr lang="en-US" sz="1200" b="0" i="0" kern="1200" dirty="0" smtClean="0">
                <a:solidFill>
                  <a:schemeClr val="tx1"/>
                </a:solidFill>
                <a:effectLst/>
                <a:latin typeface="Arial" charset="0"/>
                <a:ea typeface="+mn-ea"/>
                <a:cs typeface="+mn-cs"/>
              </a:rPr>
              <a:t>, 1225-1226(29 October 2009)</a:t>
            </a:r>
          </a:p>
          <a:p>
            <a:r>
              <a:rPr lang="en-US" sz="1200" b="0" i="0" kern="1200" dirty="0" smtClean="0">
                <a:solidFill>
                  <a:schemeClr val="tx1"/>
                </a:solidFill>
                <a:effectLst/>
                <a:latin typeface="Arial" charset="0"/>
                <a:ea typeface="+mn-ea"/>
                <a:cs typeface="+mn-cs"/>
              </a:rPr>
              <a:t>doi:10.1038/4611225a</a:t>
            </a:r>
          </a:p>
          <a:p>
            <a:r>
              <a:rPr lang="en-US" sz="1200" b="0" i="0" u="none" strike="noStrike" kern="1200" dirty="0" smtClean="0">
                <a:solidFill>
                  <a:schemeClr val="tx1"/>
                </a:solidFill>
                <a:effectLst/>
                <a:latin typeface="Arial" charset="0"/>
                <a:ea typeface="+mn-ea"/>
                <a:cs typeface="+mn-cs"/>
                <a:hlinkClick r:id="rId3"/>
              </a:rPr>
              <a:t>back to article</a:t>
            </a:r>
            <a:r>
              <a:rPr lang="en-US" dirty="0" smtClean="0"/>
              <a:t/>
            </a:r>
            <a:br>
              <a:rPr lang="en-US" dirty="0" smtClean="0"/>
            </a:br>
            <a:endParaRPr lang="en-US" dirty="0"/>
          </a:p>
        </p:txBody>
      </p:sp>
      <p:sp>
        <p:nvSpPr>
          <p:cNvPr id="119812" name="Slide Number Placeholder 3"/>
          <p:cNvSpPr txBox="1">
            <a:spLocks noGrp="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F3905E96-5667-624D-BEBC-C9A84AF29832}" type="slidenum">
              <a:rPr lang="en-US" sz="1200"/>
              <a:pPr algn="r" eaLnBrk="1" hangingPunct="1"/>
              <a:t>10</a:t>
            </a:fld>
            <a:endParaRPr lang="en-US" sz="1200"/>
          </a:p>
        </p:txBody>
      </p:sp>
    </p:spTree>
    <p:extLst>
      <p:ext uri="{BB962C8B-B14F-4D97-AF65-F5344CB8AC3E}">
        <p14:creationId xmlns:p14="http://schemas.microsoft.com/office/powerpoint/2010/main" val="2935125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8CE071C9-F21A-3E47-8529-696A8A7BA288}" type="slidenum">
              <a:rPr lang="en-US" sz="1200"/>
              <a:pPr algn="r" eaLnBrk="1" hangingPunct="1"/>
              <a:t>11</a:t>
            </a:fld>
            <a:endParaRPr 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V.  General structure and function of DNA/RNA</a:t>
            </a:r>
          </a:p>
          <a:p>
            <a:pPr eaLnBrk="1" hangingPunct="1"/>
            <a:r>
              <a:rPr lang="en-US"/>
              <a:t>A.  Sequence of bases determines specificity of DNA/RNA &amp; encodes hereditary information for synthesis of proteins		</a:t>
            </a:r>
          </a:p>
          <a:p>
            <a:pPr eaLnBrk="1" hangingPunct="1"/>
            <a:r>
              <a:rPr lang="en-US"/>
              <a:t>B.  RNA is usually single-stranded, but can fold back on itself to form frequent double stranded regions with local H-bond pairing (just like in DNA) &amp; complex 3° structures</a:t>
            </a:r>
          </a:p>
          <a:p>
            <a:pPr eaLnBrk="1" hangingPunct="1"/>
            <a:r>
              <a:rPr lang="en-US"/>
              <a:t>	1.  With DNA, it directs &amp; carries out protein synthesis, but ……</a:t>
            </a:r>
          </a:p>
          <a:p>
            <a:pPr eaLnBrk="1" hangingPunct="1"/>
            <a:r>
              <a:rPr lang="en-US"/>
              <a:t>	2.  Some RNAs do not carry genetic information but can be structural and/or enzymatic (rRNA)</a:t>
            </a:r>
          </a:p>
        </p:txBody>
      </p:sp>
    </p:spTree>
    <p:extLst>
      <p:ext uri="{BB962C8B-B14F-4D97-AF65-F5344CB8AC3E}">
        <p14:creationId xmlns:p14="http://schemas.microsoft.com/office/powerpoint/2010/main" val="1525245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ＭＳ Ｐゴシック"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01CAAD17-0BBA-42A0-936A-93B32EC0C3CB}" type="slidenum">
              <a:rPr lang="en-US" altLang="en-US" sz="1200"/>
              <a:pPr eaLnBrk="1" hangingPunct="1"/>
              <a:t>12</a:t>
            </a:fld>
            <a:endParaRPr lang="en-US" altLang="en-US" sz="1200"/>
          </a:p>
        </p:txBody>
      </p:sp>
    </p:spTree>
    <p:extLst>
      <p:ext uri="{BB962C8B-B14F-4D97-AF65-F5344CB8AC3E}">
        <p14:creationId xmlns:p14="http://schemas.microsoft.com/office/powerpoint/2010/main" val="138201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56DAA51-913F-48E7-898C-C659B04849C6}" type="slidenum">
              <a:rPr lang="en-US" altLang="en-US" sz="1200"/>
              <a:pPr eaLnBrk="1" hangingPunct="1"/>
              <a:t>13</a:t>
            </a:fld>
            <a:endParaRPr lang="en-US"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1.  Amino acid backbone is a-carbon between NH2 &amp; COOH groups; all but one (glycine) have symmetric centers so there are 2 stereoisomers D- &amp; L-amino acids; only L-form in proteins</a:t>
            </a:r>
          </a:p>
        </p:txBody>
      </p:sp>
    </p:spTree>
    <p:extLst>
      <p:ext uri="{BB962C8B-B14F-4D97-AF65-F5344CB8AC3E}">
        <p14:creationId xmlns:p14="http://schemas.microsoft.com/office/powerpoint/2010/main" val="299218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E0C86ECA-BEB6-42C9-BC81-D6CCC27FBE32}" type="slidenum">
              <a:rPr lang="en-US" altLang="en-US" sz="1200"/>
              <a:pPr eaLnBrk="1" hangingPunct="1"/>
              <a:t>14</a:t>
            </a:fld>
            <a:endParaRPr lang="en-US" alt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There are 20 side chains that differentiate amino acids. They can be categorized into 4 main groups based on their charge at physiological pH (which is?, 7.4).</a:t>
            </a:r>
          </a:p>
          <a:p>
            <a:pPr eaLnBrk="1" hangingPunct="1"/>
            <a:r>
              <a:rPr lang="en-US" altLang="en-US" smtClean="0">
                <a:latin typeface="Arial" pitchFamily="34" charset="0"/>
                <a:ea typeface="ＭＳ Ｐゴシック" pitchFamily="34" charset="-128"/>
              </a:rPr>
              <a:t>Aspartic acid and glutamic acid are negative at physiological pH (why?, because they already donated their hydrogen). </a:t>
            </a:r>
          </a:p>
          <a:p>
            <a:pPr eaLnBrk="1" hangingPunct="1"/>
            <a:r>
              <a:rPr lang="en-US" altLang="en-US" smtClean="0">
                <a:latin typeface="Arial" pitchFamily="34" charset="0"/>
                <a:ea typeface="ＭＳ Ｐゴシック" pitchFamily="34" charset="-128"/>
              </a:rPr>
              <a:t>Arginine, Lysine, and Histidine are positive because they have accepted a hydrogen. These are hydrophilic and the most reactive side chains. </a:t>
            </a:r>
          </a:p>
          <a:p>
            <a:pPr eaLnBrk="1" hangingPunct="1"/>
            <a:r>
              <a:rPr lang="en-US" altLang="en-US" smtClean="0">
                <a:latin typeface="Arial" pitchFamily="34" charset="0"/>
                <a:ea typeface="ＭＳ Ｐゴシック" pitchFamily="34" charset="-128"/>
              </a:rPr>
              <a:t>Next come the uncharged polar side change. Because they have electronegative atoms such as N or O in their side chains, they have </a:t>
            </a:r>
            <a:r>
              <a:rPr lang="en-US" altLang="en-US" u="sng" smtClean="0">
                <a:latin typeface="Arial" pitchFamily="34" charset="0"/>
                <a:ea typeface="ＭＳ Ｐゴシック" pitchFamily="34" charset="-128"/>
              </a:rPr>
              <a:t>partial charges</a:t>
            </a:r>
            <a:r>
              <a:rPr lang="en-US" altLang="en-US" smtClean="0">
                <a:latin typeface="Arial" pitchFamily="34" charset="0"/>
                <a:ea typeface="ＭＳ Ｐゴシック" pitchFamily="34" charset="-128"/>
              </a:rPr>
              <a:t> and are hydrophilic. </a:t>
            </a:r>
          </a:p>
          <a:p>
            <a:pPr eaLnBrk="1" hangingPunct="1"/>
            <a:r>
              <a:rPr lang="en-US" altLang="en-US" smtClean="0">
                <a:latin typeface="Arial" pitchFamily="34" charset="0"/>
                <a:ea typeface="ＭＳ Ｐゴシック" pitchFamily="34" charset="-128"/>
              </a:rPr>
              <a:t>The remainder of the amino acids are nonpolar and hydrophobic. Let</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s take a closer look at the side chains and some of their properties that will be important in determining protein structure. </a:t>
            </a:r>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4370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41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CD83A24-23F6-43B8-8905-B6D85354ACF0}" type="slidenum">
              <a:rPr lang="en-US" altLang="en-US" sz="1200"/>
              <a:pPr eaLnBrk="1" hangingPunct="1"/>
              <a:t>15</a:t>
            </a:fld>
            <a:endParaRPr lang="en-US" altLang="en-US" sz="1200"/>
          </a:p>
        </p:txBody>
      </p:sp>
    </p:spTree>
    <p:extLst>
      <p:ext uri="{BB962C8B-B14F-4D97-AF65-F5344CB8AC3E}">
        <p14:creationId xmlns:p14="http://schemas.microsoft.com/office/powerpoint/2010/main" val="2617164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CFA60E4-19A3-4E67-AC77-50C1FD7A5E5C}" type="slidenum">
              <a:rPr lang="en-US" altLang="en-US" sz="1200"/>
              <a:pPr eaLnBrk="1" hangingPunct="1"/>
              <a:t>16</a:t>
            </a:fld>
            <a:endParaRPr lang="en-US" altLang="en-US" sz="1200"/>
          </a:p>
        </p:txBody>
      </p:sp>
    </p:spTree>
    <p:extLst>
      <p:ext uri="{BB962C8B-B14F-4D97-AF65-F5344CB8AC3E}">
        <p14:creationId xmlns:p14="http://schemas.microsoft.com/office/powerpoint/2010/main" val="350525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2C1F28A0-4F7A-457C-B066-363DD8F669DB}" type="slidenum">
              <a:rPr lang="en-US" altLang="en-US" sz="1200"/>
              <a:pPr eaLnBrk="1" hangingPunct="1"/>
              <a:t>17</a:t>
            </a:fld>
            <a:endParaRPr lang="en-US" alt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4125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7B9B597-9B51-4955-B066-6913674126BA}" type="slidenum">
              <a:rPr lang="en-US" altLang="en-US" sz="1200"/>
              <a:pPr eaLnBrk="1" hangingPunct="1"/>
              <a:t>18</a:t>
            </a:fld>
            <a:endParaRPr lang="en-US" alt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itchFamily="34" charset="0"/>
                <a:ea typeface="ＭＳ Ｐゴシック" pitchFamily="34" charset="-128"/>
              </a:rPr>
              <a:t>Another way to write</a:t>
            </a:r>
            <a:r>
              <a:rPr lang="en-US" altLang="en-US" baseline="0" dirty="0" smtClean="0">
                <a:latin typeface="Arial" pitchFamily="34" charset="0"/>
                <a:ea typeface="ＭＳ Ｐゴシック" pitchFamily="34" charset="-128"/>
              </a:rPr>
              <a:t> the equation is pH=</a:t>
            </a:r>
            <a:r>
              <a:rPr lang="en-US" altLang="en-US" baseline="0" dirty="0" err="1" smtClean="0">
                <a:latin typeface="Arial" pitchFamily="34" charset="0"/>
                <a:ea typeface="ＭＳ Ｐゴシック" pitchFamily="34" charset="-128"/>
              </a:rPr>
              <a:t>pKa</a:t>
            </a:r>
            <a:r>
              <a:rPr lang="en-US" altLang="en-US" baseline="0" dirty="0" smtClean="0">
                <a:latin typeface="Arial" pitchFamily="34" charset="0"/>
                <a:ea typeface="ＭＳ Ｐゴシック" pitchFamily="34" charset="-128"/>
              </a:rPr>
              <a:t>-[accepted]/[donated]</a:t>
            </a:r>
            <a:endParaRPr lang="en-US" altLang="en-US" dirty="0" smtClean="0">
              <a:latin typeface="Arial" pitchFamily="34" charset="0"/>
              <a:ea typeface="ＭＳ Ｐゴシック" pitchFamily="34" charset="-128"/>
            </a:endParaRPr>
          </a:p>
          <a:p>
            <a:pPr eaLnBrk="1" hangingPunct="1"/>
            <a:endParaRPr lang="en-US" altLang="en-US" dirty="0" smtClean="0">
              <a:latin typeface="Arial" pitchFamily="34" charset="0"/>
              <a:ea typeface="ＭＳ Ｐゴシック" pitchFamily="34" charset="-128"/>
            </a:endParaRP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193059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a:ln/>
        </p:spPr>
      </p:sp>
      <p:sp>
        <p:nvSpPr>
          <p:cNvPr id="481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Glu, with 4.3 pka side chain, in either cell pH (7.3) or acidic pH (2.3)</a:t>
            </a:r>
          </a:p>
        </p:txBody>
      </p:sp>
      <p:sp>
        <p:nvSpPr>
          <p:cNvPr id="481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6312F98D-9044-44CD-ADBA-C05534AC9298}" type="slidenum">
              <a:rPr lang="en-US" altLang="en-US" sz="1200"/>
              <a:pPr eaLnBrk="1" hangingPunct="1"/>
              <a:t>19</a:t>
            </a:fld>
            <a:endParaRPr lang="en-US" altLang="en-US" sz="1200"/>
          </a:p>
        </p:txBody>
      </p:sp>
    </p:spTree>
    <p:extLst>
      <p:ext uri="{BB962C8B-B14F-4D97-AF65-F5344CB8AC3E}">
        <p14:creationId xmlns:p14="http://schemas.microsoft.com/office/powerpoint/2010/main" val="342020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29DB542A-90A6-4FE3-9C44-32F5C2D192D7}" type="slidenum">
              <a:rPr lang="en-US" altLang="en-US" sz="1200" smtClean="0"/>
              <a:pPr eaLnBrk="1" hangingPunct="1"/>
              <a:t>2</a:t>
            </a:fld>
            <a:endParaRPr lang="en-US" altLang="en-US" sz="120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1737961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Answer is B</a:t>
            </a: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92DB68-A94B-4227-B4AA-08155F5F54A4}" type="slidenum">
              <a:rPr lang="en-US" altLang="en-US" sz="1200"/>
              <a:pPr eaLnBrk="1" hangingPunct="1"/>
              <a:t>20</a:t>
            </a:fld>
            <a:endParaRPr lang="en-US" altLang="en-US" sz="1200"/>
          </a:p>
        </p:txBody>
      </p:sp>
    </p:spTree>
    <p:extLst>
      <p:ext uri="{BB962C8B-B14F-4D97-AF65-F5344CB8AC3E}">
        <p14:creationId xmlns:p14="http://schemas.microsoft.com/office/powerpoint/2010/main" val="2783840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A3D7ADA0-74BB-45C3-8AD5-093C899F04A3}" type="slidenum">
              <a:rPr lang="en-US" altLang="en-US" sz="1200"/>
              <a:pPr eaLnBrk="1" hangingPunct="1"/>
              <a:t>21</a:t>
            </a:fld>
            <a:endParaRPr lang="en-US" alt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749503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C7CCBE9-E405-4EA2-A9E3-90502D285C16}" type="slidenum">
              <a:rPr lang="en-US" altLang="en-US" sz="1200"/>
              <a:pPr eaLnBrk="1" hangingPunct="1"/>
              <a:t>22</a:t>
            </a:fld>
            <a:endParaRPr lang="en-US" alt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The disulfide bridges often occur between sections separated by many amino acids. The proline ringed structure is an imino acid. </a:t>
            </a:r>
          </a:p>
        </p:txBody>
      </p:sp>
    </p:spTree>
    <p:extLst>
      <p:ext uri="{BB962C8B-B14F-4D97-AF65-F5344CB8AC3E}">
        <p14:creationId xmlns:p14="http://schemas.microsoft.com/office/powerpoint/2010/main" val="31344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B3EC1E47-4ED0-4CDC-B4A7-5A129273715B}" type="slidenum">
              <a:rPr lang="en-US" altLang="en-US" sz="1200"/>
              <a:pPr algn="r" eaLnBrk="1" hangingPunct="1"/>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Stabilizing hydrogen bonds are forming between the carboxyls and amines, not the side chains</a:t>
            </a:r>
          </a:p>
        </p:txBody>
      </p:sp>
    </p:spTree>
    <p:extLst>
      <p:ext uri="{BB962C8B-B14F-4D97-AF65-F5344CB8AC3E}">
        <p14:creationId xmlns:p14="http://schemas.microsoft.com/office/powerpoint/2010/main" val="4265561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0FF8AA5-1F01-43D1-A4EE-42A162671A81}" type="slidenum">
              <a:rPr lang="en-US" altLang="en-US" sz="1200"/>
              <a:pPr algn="r" eaLnBrk="1" hangingPunct="1"/>
              <a:t>24</a:t>
            </a:fld>
            <a:endParaRPr lang="en-US" altLang="en-US"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231338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C3878708-6C4A-4A0A-A302-EF7B84DE059E}" type="slidenum">
              <a:rPr lang="en-US" altLang="en-US" sz="1200"/>
              <a:pPr algn="r" eaLnBrk="1" hangingPunct="1"/>
              <a:t>25</a:t>
            </a:fld>
            <a:endParaRPr lang="en-US" altLang="en-US" sz="120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Irregular regions often sites of greatest biologic activity, Most flexible regions</a:t>
            </a:r>
          </a:p>
        </p:txBody>
      </p:sp>
    </p:spTree>
    <p:extLst>
      <p:ext uri="{BB962C8B-B14F-4D97-AF65-F5344CB8AC3E}">
        <p14:creationId xmlns:p14="http://schemas.microsoft.com/office/powerpoint/2010/main" val="101480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4980092-2AC4-452F-90DD-3A9CD4E7706C}" type="slidenum">
              <a:rPr lang="en-US" altLang="en-US" sz="1200"/>
              <a:pPr algn="r" eaLnBrk="1" hangingPunct="1"/>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373691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5A5F7D45-E8A5-4F81-90E0-DA6F3FA0D74D}" type="slidenum">
              <a:rPr lang="en-US" altLang="en-US" sz="1200"/>
              <a:pPr eaLnBrk="1" hangingPunct="1"/>
              <a:t>27</a:t>
            </a:fld>
            <a:endParaRPr lang="en-US" altLang="en-US" sz="120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4640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BFD0E28-D45D-40D6-9A4F-E89F0866DF69}" type="slidenum">
              <a:rPr lang="en-US" altLang="en-US" sz="1200"/>
              <a:pPr eaLnBrk="1" hangingPunct="1"/>
              <a:t>30</a:t>
            </a:fld>
            <a:endParaRPr lang="en-US" altLang="en-US" sz="120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7397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FE89416F-9B33-450A-A38A-360D7A80C971}" type="slidenum">
              <a:rPr lang="en-US" altLang="en-US" sz="1200"/>
              <a:pPr eaLnBrk="1" hangingPunct="1"/>
              <a:t>31</a:t>
            </a:fld>
            <a:endParaRPr lang="en-US" altLang="en-US" sz="120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04109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is B</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3</a:t>
            </a:fld>
            <a:endParaRPr lang="en-US"/>
          </a:p>
        </p:txBody>
      </p:sp>
    </p:spTree>
    <p:extLst>
      <p:ext uri="{BB962C8B-B14F-4D97-AF65-F5344CB8AC3E}">
        <p14:creationId xmlns:p14="http://schemas.microsoft.com/office/powerpoint/2010/main" val="243567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5455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716CD0-4B75-4975-A6CD-C3F7B8E514A2}" type="slidenum">
              <a:rPr lang="en-US" altLang="en-US" sz="1200"/>
              <a:pPr eaLnBrk="1" hangingPunct="1"/>
              <a:t>33</a:t>
            </a:fld>
            <a:endParaRPr lang="en-US" alt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055707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ChangeArrowheads="1" noTextEdit="1"/>
          </p:cNvSpPr>
          <p:nvPr>
            <p:ph type="sldImg"/>
          </p:nvPr>
        </p:nvSpPr>
        <p:spPr>
          <a:ln/>
        </p:spPr>
      </p:sp>
      <p:sp>
        <p:nvSpPr>
          <p:cNvPr id="74754"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See PBOC equations 5.15 and 5.16</a:t>
            </a:r>
          </a:p>
          <a:p>
            <a:r>
              <a:rPr lang="en-US" altLang="en-US" dirty="0" smtClean="0">
                <a:latin typeface="Arial" pitchFamily="34" charset="0"/>
                <a:ea typeface="ＭＳ Ｐゴシック" pitchFamily="34" charset="-128"/>
              </a:rPr>
              <a:t>Where U(</a:t>
            </a:r>
            <a:r>
              <a:rPr lang="en-US" altLang="en-US" dirty="0" err="1" smtClean="0">
                <a:latin typeface="Arial" pitchFamily="34" charset="0"/>
                <a:ea typeface="ＭＳ Ｐゴシック" pitchFamily="34" charset="-128"/>
              </a:rPr>
              <a:t>x+dx</a:t>
            </a:r>
            <a:r>
              <a:rPr lang="en-US" altLang="en-US" dirty="0" smtClean="0">
                <a:latin typeface="Arial" pitchFamily="34" charset="0"/>
                <a:ea typeface="ＭＳ Ｐゴシック" pitchFamily="34" charset="-128"/>
              </a:rPr>
              <a:t>) is </a:t>
            </a:r>
            <a:r>
              <a:rPr lang="en-US" altLang="en-US" dirty="0" err="1" smtClean="0">
                <a:latin typeface="Arial" pitchFamily="34" charset="0"/>
                <a:ea typeface="ＭＳ Ｐゴシック" pitchFamily="34" charset="-128"/>
              </a:rPr>
              <a:t>approx</a:t>
            </a:r>
            <a:r>
              <a:rPr lang="en-US" altLang="en-US" dirty="0" smtClean="0">
                <a:latin typeface="Arial" pitchFamily="34" charset="0"/>
                <a:ea typeface="ＭＳ Ｐゴシック" pitchFamily="34" charset="-128"/>
              </a:rPr>
              <a:t> as U(</a:t>
            </a:r>
            <a:r>
              <a:rPr lang="en-US" altLang="en-US" dirty="0" err="1" smtClean="0">
                <a:latin typeface="Arial" pitchFamily="34" charset="0"/>
                <a:ea typeface="ＭＳ Ｐゴシック" pitchFamily="34" charset="-128"/>
              </a:rPr>
              <a:t>equil</a:t>
            </a:r>
            <a:r>
              <a:rPr lang="en-US" altLang="en-US" dirty="0" smtClean="0">
                <a:latin typeface="Arial" pitchFamily="34" charset="0"/>
                <a:ea typeface="ＭＳ Ｐゴシック" pitchFamily="34" charset="-128"/>
              </a:rPr>
              <a:t>) + ½ d</a:t>
            </a:r>
            <a:r>
              <a:rPr lang="en-US" altLang="en-US" baseline="30000" dirty="0" smtClean="0">
                <a:latin typeface="Arial" pitchFamily="34" charset="0"/>
                <a:ea typeface="ＭＳ Ｐゴシック" pitchFamily="34" charset="-128"/>
              </a:rPr>
              <a:t>2</a:t>
            </a:r>
            <a:r>
              <a:rPr lang="en-US" altLang="en-US" dirty="0" smtClean="0">
                <a:latin typeface="Arial" pitchFamily="34" charset="0"/>
                <a:ea typeface="ＭＳ Ｐゴシック" pitchFamily="34" charset="-128"/>
              </a:rPr>
              <a:t>U/dx</a:t>
            </a:r>
            <a:r>
              <a:rPr lang="en-US" altLang="en-US" baseline="30000" dirty="0" smtClean="0">
                <a:latin typeface="Arial" pitchFamily="34" charset="0"/>
                <a:ea typeface="ＭＳ Ｐゴシック" pitchFamily="34" charset="-128"/>
              </a:rPr>
              <a:t>2</a:t>
            </a:r>
            <a:r>
              <a:rPr lang="en-US" altLang="en-US" dirty="0" smtClean="0">
                <a:latin typeface="Arial" pitchFamily="34" charset="0"/>
                <a:ea typeface="ＭＳ Ｐゴシック" pitchFamily="34" charset="-128"/>
              </a:rPr>
              <a:t> |</a:t>
            </a:r>
            <a:r>
              <a:rPr lang="en-US" altLang="en-US" dirty="0" err="1" smtClean="0">
                <a:latin typeface="Arial" pitchFamily="34" charset="0"/>
                <a:ea typeface="ＭＳ Ｐゴシック" pitchFamily="34" charset="-128"/>
              </a:rPr>
              <a:t>equil</a:t>
            </a:r>
            <a:r>
              <a:rPr lang="en-US" altLang="en-US" dirty="0" smtClean="0">
                <a:latin typeface="Arial" pitchFamily="34" charset="0"/>
                <a:ea typeface="ＭＳ Ｐゴシック" pitchFamily="34" charset="-128"/>
              </a:rPr>
              <a:t> dx</a:t>
            </a:r>
            <a:r>
              <a:rPr lang="en-US" altLang="en-US" baseline="30000" dirty="0" smtClean="0">
                <a:latin typeface="Arial" pitchFamily="34" charset="0"/>
                <a:ea typeface="ＭＳ Ｐゴシック" pitchFamily="34" charset="-128"/>
              </a:rPr>
              <a:t>2</a:t>
            </a:r>
            <a:r>
              <a:rPr lang="en-US" altLang="en-US" dirty="0" smtClean="0">
                <a:latin typeface="Arial" pitchFamily="34" charset="0"/>
                <a:ea typeface="ＭＳ Ｐゴシック" pitchFamily="34" charset="-128"/>
              </a:rPr>
              <a:t> which can be considered basically Hooke</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s law (spring) with the second partial </a:t>
            </a:r>
            <a:r>
              <a:rPr lang="en-US" altLang="ja-JP" dirty="0" err="1" smtClean="0">
                <a:latin typeface="Arial" pitchFamily="34" charset="0"/>
                <a:ea typeface="ＭＳ Ｐゴシック" pitchFamily="34" charset="-128"/>
              </a:rPr>
              <a:t>wrt</a:t>
            </a:r>
            <a:r>
              <a:rPr lang="en-US" altLang="ja-JP" dirty="0" smtClean="0">
                <a:latin typeface="Arial" pitchFamily="34" charset="0"/>
                <a:ea typeface="ＭＳ Ｐゴシック" pitchFamily="34" charset="-128"/>
              </a:rPr>
              <a:t> x as the spring constant k. Force</a:t>
            </a:r>
            <a:r>
              <a:rPr lang="en-US" altLang="ja-JP" baseline="0" dirty="0" smtClean="0">
                <a:latin typeface="Arial" pitchFamily="34" charset="0"/>
                <a:ea typeface="ＭＳ Ｐゴシック" pitchFamily="34" charset="-128"/>
              </a:rPr>
              <a:t> measurements are often easier to make and Hooke’s law can still be applied where F=-k x, where d is the displacement or distance traveled</a:t>
            </a:r>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135857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HYPA/FBP11 is a small 71-residue, four-helix bundle with H1(a)-H2(a)-H3(310)-H4(a) topology (20) that folds by a three-state mechanism involving an on-pathway intermediate (I): U↔I↔N (14, 21–23). Folding proceeds in two phases, including the fast formation of I from the unfolded state U (microsecond time scale) and a slower, rate-limiting transition from I to the natural state.</a:t>
            </a:r>
          </a:p>
          <a:p>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42821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Bottom plot is free energy contour going along white line in top plot</a:t>
            </a:r>
          </a:p>
        </p:txBody>
      </p:sp>
      <p:sp>
        <p:nvSpPr>
          <p:cNvPr id="788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3CC8B802-F95F-40E5-ACE6-087955878262}" type="slidenum">
              <a:rPr lang="en-US" altLang="en-US" sz="1200"/>
              <a:pPr eaLnBrk="1" hangingPunct="1"/>
              <a:t>36</a:t>
            </a:fld>
            <a:endParaRPr lang="en-US" altLang="en-US" sz="1200"/>
          </a:p>
        </p:txBody>
      </p:sp>
    </p:spTree>
    <p:extLst>
      <p:ext uri="{BB962C8B-B14F-4D97-AF65-F5344CB8AC3E}">
        <p14:creationId xmlns:p14="http://schemas.microsoft.com/office/powerpoint/2010/main" val="1388530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2E2C5BE-FA98-46F7-911B-35C6D47C41F4}" type="slidenum">
              <a:rPr lang="en-US" altLang="en-US" sz="1200"/>
              <a:pPr algn="r" eaLnBrk="1" hangingPunct="1"/>
              <a:t>37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008785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69494CAD-285E-4D5A-A878-F239BD5C69B4}" type="slidenum">
              <a:rPr lang="en-US" altLang="en-US" sz="1200"/>
              <a:pPr eaLnBrk="1" hangingPunct="1"/>
              <a:t>38</a:t>
            </a:fld>
            <a:endParaRPr lang="en-US" altLang="en-US" sz="120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Changes in amino acid sequence can occur through mutation, post-translational processing or other. </a:t>
            </a:r>
          </a:p>
          <a:p>
            <a:pPr eaLnBrk="1" hangingPunct="1"/>
            <a:r>
              <a:rPr lang="en-US" altLang="en-US" smtClean="0">
                <a:latin typeface="Arial" pitchFamily="34" charset="0"/>
                <a:ea typeface="ＭＳ Ｐゴシック" pitchFamily="34" charset="-128"/>
              </a:rPr>
              <a:t>Sickle cells are stiff and sticky. They tend to block blood flow in the blood vessels of the limbs and organs. </a:t>
            </a:r>
          </a:p>
          <a:p>
            <a:pPr eaLnBrk="1" hangingPunct="1"/>
            <a:r>
              <a:rPr lang="en-US" altLang="en-US" smtClean="0">
                <a:latin typeface="Arial" pitchFamily="34" charset="0"/>
                <a:ea typeface="ＭＳ Ｐゴシック" pitchFamily="34" charset="-128"/>
              </a:rPr>
              <a:t>Blocked blood flow can cause pain and organ damage. It can also raise the risk for infection.</a:t>
            </a:r>
          </a:p>
        </p:txBody>
      </p:sp>
    </p:spTree>
    <p:extLst>
      <p:ext uri="{BB962C8B-B14F-4D97-AF65-F5344CB8AC3E}">
        <p14:creationId xmlns:p14="http://schemas.microsoft.com/office/powerpoint/2010/main" val="2430402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Calibri" pitchFamily="34" charset="0"/>
              </a:rPr>
              <a:t>Figure 2.54</a:t>
            </a:r>
          </a:p>
          <a:p>
            <a:r>
              <a:rPr lang="en-US" altLang="en-US" b="1" smtClean="0">
                <a:latin typeface="Calibri" pitchFamily="34" charset="0"/>
              </a:rPr>
              <a:t>The dramatic effect on conformation that can result from a single amino acid substitution. </a:t>
            </a:r>
            <a:r>
              <a:rPr lang="en-US" altLang="en-US" smtClean="0">
                <a:latin typeface="Calibri" pitchFamily="34" charset="0"/>
              </a:rPr>
              <a:t>In this case the substitution of a leucine for a tyrosine at a critical position within this 56-amino acid polypeptide chain results in a transformation of the entire fold of the backbone of this polypeptide.  This single substitution causes 85% of the amino acid residues to change their secondary structure.  The spatial distribution of the two alternate side-chains, which brings about this conformational shift, is shown in the model structures.  The N-terminal amino acids are shown in orange and the C-terminal amino acids in blue.</a:t>
            </a:r>
          </a:p>
        </p:txBody>
      </p:sp>
    </p:spTree>
    <p:extLst>
      <p:ext uri="{BB962C8B-B14F-4D97-AF65-F5344CB8AC3E}">
        <p14:creationId xmlns:p14="http://schemas.microsoft.com/office/powerpoint/2010/main" val="60877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A21B94A8-6731-4210-8F0A-861BDF74BEBD}" type="slidenum">
              <a:rPr lang="en-US" altLang="en-US" sz="1200"/>
              <a:pPr eaLnBrk="1" hangingPunct="1"/>
              <a:t>40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47355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CF6E9496-BAAD-4C7E-A2EF-B29D2BD372EB}" type="slidenum">
              <a:rPr lang="en-US" altLang="en-US" sz="1200"/>
              <a:pPr algn="r" eaLnBrk="1" hangingPunct="1"/>
              <a:t>41</a:t>
            </a:fld>
            <a:endParaRPr lang="en-US" altLang="en-US" sz="120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3975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D3A3A7D-1483-F64B-923C-3144453A15EC}" type="slidenum">
              <a:rPr lang="en-US"/>
              <a:pPr eaLnBrk="1" hangingPunct="1"/>
              <a:t>4</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numbering of the carbon atoms follows the rules of organic chemistry nomenclature, such that the aldehyde carbon is referred to as C-1 and the carbonyl group in ketoses is C-2.  </a:t>
            </a:r>
            <a:endParaRPr lang="en-US" sz="1000" b="1"/>
          </a:p>
          <a:p>
            <a:pPr eaLnBrk="1" hangingPunct="1"/>
            <a:r>
              <a:rPr lang="en-US" sz="1000" b="1"/>
              <a:t>The Types of Biological Molecules: Carbohydrates</a:t>
            </a:r>
            <a:endParaRPr lang="en-US" sz="1000"/>
          </a:p>
          <a:p>
            <a:pPr eaLnBrk="1" hangingPunct="1"/>
            <a:r>
              <a:rPr lang="en-US" sz="1000"/>
              <a:t>I.  Carbohydrates comprise a group of substances, including simple sugars (</a:t>
            </a:r>
            <a:r>
              <a:rPr lang="en-US" sz="1000" b="1"/>
              <a:t>monosaccharides</a:t>
            </a:r>
            <a:r>
              <a:rPr lang="en-US" sz="1000"/>
              <a:t>) &amp; larger molecules made from them</a:t>
            </a:r>
          </a:p>
          <a:p>
            <a:pPr eaLnBrk="1" hangingPunct="1"/>
            <a:r>
              <a:rPr lang="en-US" sz="1000"/>
              <a:t>A.  Serve primarily as chemical energy storehouse &amp; durable building material for biological construction</a:t>
            </a:r>
          </a:p>
          <a:p>
            <a:pPr eaLnBrk="1" hangingPunct="1"/>
            <a:r>
              <a:rPr lang="en-US" sz="1000"/>
              <a:t>B.  Most have general formula (CH2O)n</a:t>
            </a:r>
          </a:p>
          <a:p>
            <a:pPr eaLnBrk="1" hangingPunct="1"/>
            <a:r>
              <a:rPr lang="en-US" sz="1000"/>
              <a:t>1.  Important ones in cell metabolism have from 3 to 7 carbons (n = 3 - 7)</a:t>
            </a:r>
            <a:endParaRPr lang="fr-FR" sz="1000"/>
          </a:p>
          <a:p>
            <a:pPr eaLnBrk="1" hangingPunct="1"/>
            <a:r>
              <a:rPr lang="fr-FR" sz="1000"/>
              <a:t>2.  Trioses, tetroses, pentoses, hexoses, &amp; heptoses - 3, 4, 5, 6, &amp; 7 carbons, respectively </a:t>
            </a:r>
            <a:endParaRPr lang="en-US" sz="1000"/>
          </a:p>
          <a:p>
            <a:pPr eaLnBrk="1" hangingPunct="1"/>
            <a:r>
              <a:rPr lang="en-US" sz="1000"/>
              <a:t>	</a:t>
            </a:r>
          </a:p>
          <a:p>
            <a:pPr eaLnBrk="1" hangingPunct="1"/>
            <a:r>
              <a:rPr lang="en-US" sz="1000"/>
              <a:t>II.  The structure of simple sugars – each sugar molecule consists of carbon atom backbone linked together in linear array by single bonds </a:t>
            </a:r>
          </a:p>
          <a:p>
            <a:pPr eaLnBrk="1" hangingPunct="1"/>
            <a:r>
              <a:rPr lang="en-US" sz="1000"/>
              <a:t>A.  Each carbon of backbone is linked to single OH group except for one bearing carbonyl (C=O) group 		</a:t>
            </a:r>
          </a:p>
          <a:p>
            <a:pPr eaLnBrk="1" hangingPunct="1"/>
            <a:r>
              <a:rPr lang="en-US" sz="1000"/>
              <a:t>1.  Ketose - carbonyl group found at internal chain position; forms ketone group (e. g., fructose)</a:t>
            </a:r>
          </a:p>
          <a:p>
            <a:pPr eaLnBrk="1" hangingPunct="1"/>
            <a:r>
              <a:rPr lang="en-US" sz="1000"/>
              <a:t>2.  Aldose - carbonyl group at one end of sugar forms aldehyde group (e. g., glucose)</a:t>
            </a:r>
          </a:p>
          <a:p>
            <a:pPr eaLnBrk="1" hangingPunct="1"/>
            <a:r>
              <a:rPr lang="en-US" sz="1000"/>
              <a:t>B.  Sugars with 5 or more carbons convert by self-reaction into closed, ring-containing molecule with H's &amp; OH's above or below ring; ring not planar but in 3D-conformation resembling chair</a:t>
            </a:r>
          </a:p>
          <a:p>
            <a:pPr eaLnBrk="1" hangingPunct="1">
              <a:spcBef>
                <a:spcPct val="50000"/>
              </a:spcBef>
            </a:pPr>
            <a:r>
              <a:rPr lang="en-US" sz="1000"/>
              <a:t>The above self reaction occurs in glucose as it forms a ring. The double bond on C1 gets an H (is reduced) and the alcohol on C5 (R-OH) becomes an ester (R</a:t>
            </a:r>
            <a:r>
              <a:rPr lang="ja-JP" altLang="en-US" sz="1000"/>
              <a:t>’</a:t>
            </a:r>
            <a:r>
              <a:rPr lang="en-US" sz="1000"/>
              <a:t>-O-C)</a:t>
            </a:r>
          </a:p>
          <a:p>
            <a:pPr eaLnBrk="1" hangingPunct="1"/>
            <a:endParaRPr lang="en-US" sz="1000"/>
          </a:p>
        </p:txBody>
      </p:sp>
    </p:spTree>
    <p:extLst>
      <p:ext uri="{BB962C8B-B14F-4D97-AF65-F5344CB8AC3E}">
        <p14:creationId xmlns:p14="http://schemas.microsoft.com/office/powerpoint/2010/main" val="4151062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C7294105-471C-42F1-9DC8-8A9C544F08D1}" type="slidenum">
              <a:rPr lang="en-US" altLang="en-US" sz="1200"/>
              <a:pPr algn="r" eaLnBrk="1" hangingPunct="1"/>
              <a:t>42</a:t>
            </a:fld>
            <a:endParaRPr lang="en-US" altLang="en-US" sz="120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Urea denatures protein by getting into the hydrophobic core and reducing the hydrophobicity relative to its surroundings. </a:t>
            </a:r>
          </a:p>
        </p:txBody>
      </p:sp>
    </p:spTree>
    <p:extLst>
      <p:ext uri="{BB962C8B-B14F-4D97-AF65-F5344CB8AC3E}">
        <p14:creationId xmlns:p14="http://schemas.microsoft.com/office/powerpoint/2010/main" val="1643799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E779B62-BE1E-4B50-886A-1ED145F68400}" type="slidenum">
              <a:rPr lang="en-US" altLang="en-US" sz="1200"/>
              <a:pPr algn="r" eaLnBrk="1" hangingPunct="1"/>
              <a:t>43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5613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8965ACDA-FFCA-4880-ABD8-C2F16578F7F5}" type="slidenum">
              <a:rPr lang="en-US" altLang="en-US" sz="1200"/>
              <a:pPr eaLnBrk="1" hangingPunct="1"/>
              <a:t>45</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16049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5E5FE8C-F91E-43F0-B6DB-C9B204F315A3}" type="slidenum">
              <a:rPr lang="en-US" altLang="en-US" sz="1200"/>
              <a:pPr eaLnBrk="1" hangingPunct="1"/>
              <a:t>46</a:t>
            </a:fld>
            <a:endParaRPr lang="en-US" altLang="en-US" sz="12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11638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Calibri" pitchFamily="34" charset="0"/>
              </a:rPr>
              <a:t>Figure 2.52a-c</a:t>
            </a:r>
          </a:p>
          <a:p>
            <a:r>
              <a:rPr lang="en-US" altLang="en-US" b="1" smtClean="0">
                <a:latin typeface="Calibri" pitchFamily="34" charset="0"/>
              </a:rPr>
              <a:t>Development of a protein-targeting drug, such as Gleevec. </a:t>
            </a:r>
            <a:r>
              <a:rPr lang="en-US" altLang="en-US" smtClean="0">
                <a:latin typeface="Calibri" pitchFamily="34" charset="0"/>
              </a:rPr>
              <a:t>(</a:t>
            </a:r>
            <a:r>
              <a:rPr lang="en-US" altLang="en-US" b="1" smtClean="0">
                <a:latin typeface="Calibri" pitchFamily="34" charset="0"/>
              </a:rPr>
              <a:t>A</a:t>
            </a:r>
            <a:r>
              <a:rPr lang="en-US" altLang="en-US" smtClean="0">
                <a:latin typeface="Calibri" pitchFamily="34" charset="0"/>
              </a:rPr>
              <a:t>) Typical steps in drug development. In </a:t>
            </a:r>
            <a:r>
              <a:rPr lang="en-US" altLang="en-US" b="1" smtClean="0">
                <a:latin typeface="Calibri" pitchFamily="34" charset="0"/>
              </a:rPr>
              <a:t>step 1</a:t>
            </a:r>
            <a:r>
              <a:rPr lang="en-US" altLang="en-US" smtClean="0">
                <a:latin typeface="Calibri" pitchFamily="34" charset="0"/>
              </a:rPr>
              <a:t>, a protein (e.g., ABL) has been identified that plays a causative role in the disease. This protein is a likely target for a drug that inhibits its enzymatic activity. In </a:t>
            </a:r>
            <a:r>
              <a:rPr lang="en-US" altLang="en-US" b="1" smtClean="0">
                <a:latin typeface="Calibri" pitchFamily="34" charset="0"/>
              </a:rPr>
              <a:t>step 2</a:t>
            </a:r>
            <a:r>
              <a:rPr lang="en-US" altLang="en-US" smtClean="0">
                <a:latin typeface="Calibri" pitchFamily="34" charset="0"/>
              </a:rPr>
              <a:t>, the protein is incubated with thousands of compounds in a search for ones that bind with reasonable affinity and inhibit its activity. In </a:t>
            </a:r>
            <a:r>
              <a:rPr lang="en-US" altLang="en-US" b="1" smtClean="0">
                <a:latin typeface="Calibri" pitchFamily="34" charset="0"/>
              </a:rPr>
              <a:t>step 3</a:t>
            </a:r>
            <a:r>
              <a:rPr lang="en-US" altLang="en-US" smtClean="0">
                <a:latin typeface="Calibri" pitchFamily="34" charset="0"/>
              </a:rPr>
              <a:t>, one such compound (e.g, 2-phenylaminopyrimidine in the case of ABL) has been identified. In </a:t>
            </a:r>
            <a:r>
              <a:rPr lang="en-US" altLang="en-US" b="1" smtClean="0">
                <a:latin typeface="Calibri" pitchFamily="34" charset="0"/>
              </a:rPr>
              <a:t>step 4</a:t>
            </a:r>
            <a:r>
              <a:rPr lang="en-US" altLang="en-US" smtClean="0">
                <a:latin typeface="Calibri" pitchFamily="34" charset="0"/>
              </a:rPr>
              <a:t>, knowledge of the structure of the target protein is used to make derivatives of the compound (e.g., Gleevec) that have greater binding affinity and thus can be used at lower concentrations. In </a:t>
            </a:r>
            <a:r>
              <a:rPr lang="en-US" altLang="en-US" b="1" smtClean="0">
                <a:latin typeface="Calibri" pitchFamily="34" charset="0"/>
              </a:rPr>
              <a:t>step 5</a:t>
            </a:r>
            <a:r>
              <a:rPr lang="en-US" altLang="en-US" smtClean="0">
                <a:latin typeface="Calibri" pitchFamily="34" charset="0"/>
              </a:rPr>
              <a:t>, the compound in question is tested in preclinical experiments for toxicity and efficacy (level of effectiveness) in vivo. Preclinical experiments are typically carried out on cultured human cells (</a:t>
            </a:r>
            <a:r>
              <a:rPr lang="en-US" altLang="en-US" b="1" smtClean="0">
                <a:latin typeface="Calibri" pitchFamily="34" charset="0"/>
              </a:rPr>
              <a:t>step 5a</a:t>
            </a:r>
            <a:r>
              <a:rPr lang="en-US" altLang="en-US" smtClean="0">
                <a:latin typeface="Calibri" pitchFamily="34" charset="0"/>
              </a:rPr>
              <a:t>) (e.g., those from patients with CML) and laboratory animals (</a:t>
            </a:r>
            <a:r>
              <a:rPr lang="en-US" altLang="en-US" b="1" smtClean="0">
                <a:latin typeface="Calibri" pitchFamily="34" charset="0"/>
              </a:rPr>
              <a:t>step 5b</a:t>
            </a:r>
            <a:r>
              <a:rPr lang="en-US" altLang="en-US" smtClean="0">
                <a:latin typeface="Calibri" pitchFamily="34" charset="0"/>
              </a:rPr>
              <a:t>) (e.g., mice carrying transplants of human CML cells). If the drug appears safe and effective in animals, the drug is tested in clinical trials (</a:t>
            </a:r>
            <a:r>
              <a:rPr lang="en-US" altLang="en-US" b="1" smtClean="0">
                <a:latin typeface="Calibri" pitchFamily="34" charset="0"/>
              </a:rPr>
              <a:t>step 6</a:t>
            </a:r>
            <a:r>
              <a:rPr lang="en-US" altLang="en-US" smtClean="0">
                <a:latin typeface="Calibri" pitchFamily="34" charset="0"/>
              </a:rPr>
              <a:t>). (</a:t>
            </a:r>
            <a:r>
              <a:rPr lang="en-US" altLang="en-US" b="1" smtClean="0">
                <a:latin typeface="Calibri" pitchFamily="34" charset="0"/>
              </a:rPr>
              <a:t>B</a:t>
            </a:r>
            <a:r>
              <a:rPr lang="en-US" altLang="en-US" smtClean="0">
                <a:latin typeface="Calibri" pitchFamily="34" charset="0"/>
              </a:rPr>
              <a:t>) The structure of Gleevec. The blue portion of the molecule indicates the structure of the compound 2-phenylaminopyrimidine that was initially identified as an ABL kinase inhibitor. (</a:t>
            </a:r>
            <a:r>
              <a:rPr lang="en-US" altLang="en-US" b="1" smtClean="0">
                <a:latin typeface="Calibri" pitchFamily="34" charset="0"/>
              </a:rPr>
              <a:t>C, D</a:t>
            </a:r>
            <a:r>
              <a:rPr lang="en-US" altLang="en-US" i="1" smtClean="0">
                <a:latin typeface="Calibri" pitchFamily="34" charset="0"/>
              </a:rPr>
              <a:t> </a:t>
            </a:r>
            <a:r>
              <a:rPr lang="en-US" altLang="en-US" smtClean="0">
                <a:latin typeface="Calibri" pitchFamily="34" charset="0"/>
              </a:rPr>
              <a:t>) The structure of the catalytic domain of ABL in complex (</a:t>
            </a:r>
            <a:r>
              <a:rPr lang="en-US" altLang="en-US" b="1" smtClean="0">
                <a:latin typeface="Calibri" pitchFamily="34" charset="0"/>
              </a:rPr>
              <a:t>C</a:t>
            </a:r>
            <a:r>
              <a:rPr lang="en-US" altLang="en-US" smtClean="0">
                <a:latin typeface="Calibri" pitchFamily="34" charset="0"/>
              </a:rPr>
              <a:t>) with Gleevec (shown in yellow) and (</a:t>
            </a:r>
            <a:r>
              <a:rPr lang="en-US" altLang="en-US" b="1" smtClean="0">
                <a:latin typeface="Calibri" pitchFamily="34" charset="0"/>
              </a:rPr>
              <a:t>D</a:t>
            </a:r>
            <a:r>
              <a:rPr lang="en-US" altLang="en-US" smtClean="0">
                <a:latin typeface="Calibri" pitchFamily="34" charset="0"/>
              </a:rPr>
              <a:t>) with a second-generation inhibitor called Sprycel. Gleevec binds to the inactive conformation of the protein, whereas Sprycel binds to the active conformation. Both binding events block the activity that is required for the cell’s cancerous phenotype. Sprycel is effective against cancer cells that have become resistant to the action of Gleevec.</a:t>
            </a:r>
          </a:p>
        </p:txBody>
      </p:sp>
    </p:spTree>
    <p:extLst>
      <p:ext uri="{BB962C8B-B14F-4D97-AF65-F5344CB8AC3E}">
        <p14:creationId xmlns:p14="http://schemas.microsoft.com/office/powerpoint/2010/main" val="3454359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8459782B-11B2-46A7-9036-921AD877082C}" type="slidenum">
              <a:rPr lang="en-US" altLang="en-US" sz="1200" smtClean="0"/>
              <a:pPr eaLnBrk="1" hangingPunct="1"/>
              <a:t>50</a:t>
            </a:fld>
            <a:endParaRPr lang="en-US" altLang="en-US" sz="120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3880993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71434992-394E-49F2-AB83-130DEE1106C8}" type="slidenum">
              <a:rPr lang="en-US" altLang="en-US" sz="1200" smtClean="0"/>
              <a:pPr eaLnBrk="1" hangingPunct="1"/>
              <a:t>51</a:t>
            </a:fld>
            <a:endParaRPr lang="en-US" altLang="en-US" sz="12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581177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02A2AD45-77F6-4447-9C8A-68EBCFFCE056}" type="slidenum">
              <a:rPr lang="en-US" altLang="en-US" sz="1200" smtClean="0"/>
              <a:pPr eaLnBrk="1" hangingPunct="1"/>
              <a:t>52</a:t>
            </a:fld>
            <a:endParaRPr lang="en-US" altLang="en-US" sz="1200"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Let’s see how far the class can get with hints here. </a:t>
            </a:r>
          </a:p>
        </p:txBody>
      </p:sp>
    </p:spTree>
    <p:extLst>
      <p:ext uri="{BB962C8B-B14F-4D97-AF65-F5344CB8AC3E}">
        <p14:creationId xmlns:p14="http://schemas.microsoft.com/office/powerpoint/2010/main" val="112203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5C176E6-8F27-4BFD-A821-340CB5590CE1}" type="slidenum">
              <a:rPr lang="en-US" altLang="en-US" sz="1200"/>
              <a:pPr eaLnBrk="1" hangingPunct="1"/>
              <a:t>53</a:t>
            </a:fld>
            <a:endParaRPr lang="en-US" altLang="en-US"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01144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B1B80574-ED8D-44AD-8CBE-CAB21907621B}" type="slidenum">
              <a:rPr lang="en-US" altLang="en-US" sz="1200"/>
              <a:pPr eaLnBrk="1" hangingPunct="1"/>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51120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A</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5</a:t>
            </a:fld>
            <a:endParaRPr lang="en-US"/>
          </a:p>
        </p:txBody>
      </p:sp>
    </p:spTree>
    <p:extLst>
      <p:ext uri="{BB962C8B-B14F-4D97-AF65-F5344CB8AC3E}">
        <p14:creationId xmlns:p14="http://schemas.microsoft.com/office/powerpoint/2010/main" val="2601792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259CD604-83BF-43BD-8776-B50792E72907}" type="slidenum">
              <a:rPr lang="en-US" altLang="en-US" sz="1200"/>
              <a:pPr eaLnBrk="1" hangingPunct="1"/>
              <a:t>56</a:t>
            </a:fld>
            <a:endParaRPr lang="en-US" altLang="en-US"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3760571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899834A5-651B-44B0-9FF6-AD0D9BED4B3C}" type="slidenum">
              <a:rPr lang="en-US" altLang="en-US" sz="1200"/>
              <a:pPr eaLnBrk="1" hangingPunct="1"/>
              <a:t>57</a:t>
            </a:fld>
            <a:endParaRPr lang="en-US" altLang="en-US" sz="12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13539942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6251B7E1-1510-4F45-A5CA-40D0DB596768}" type="slidenum">
              <a:rPr lang="en-US" altLang="en-US" sz="1200"/>
              <a:pPr eaLnBrk="1" hangingPunct="1"/>
              <a:t>58</a:t>
            </a:fld>
            <a:endParaRPr lang="en-US" altLang="en-US"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97451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0D6BDB1-A8A2-4038-8A80-F613B7B16F58}" type="slidenum">
              <a:rPr lang="en-US" altLang="en-US" sz="1200"/>
              <a:pPr eaLnBrk="1" hangingPunct="1"/>
              <a:t>59</a:t>
            </a:fld>
            <a:endParaRPr lang="en-US" altLang="en-US" sz="12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21111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6ED6DA42-88CA-47E1-89FA-27634FD42AF8}" type="slidenum">
              <a:rPr lang="en-US" altLang="en-US" sz="1200"/>
              <a:pPr algn="r" eaLnBrk="1" hangingPunct="1"/>
              <a:t>60</a:t>
            </a:fld>
            <a:endParaRPr lang="en-US" altLang="en-US" sz="1200"/>
          </a:p>
        </p:txBody>
      </p:sp>
      <p:sp>
        <p:nvSpPr>
          <p:cNvPr id="86018" name="Rectangle 2"/>
          <p:cNvSpPr>
            <a:spLocks noGrp="1" noRot="1" noChangeAspect="1" noChangeArrowheads="1" noTextEdit="1"/>
          </p:cNvSpPr>
          <p:nvPr>
            <p:ph type="sldImg"/>
          </p:nvPr>
        </p:nvSpPr>
        <p:spPr>
          <a:xfrm>
            <a:off x="1177925" y="695325"/>
            <a:ext cx="4641850" cy="3481388"/>
          </a:xfrm>
          <a:ln/>
        </p:spPr>
      </p:sp>
      <p:sp>
        <p:nvSpPr>
          <p:cNvPr id="8601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http://www.youtube.com/watch?v=a5aLlm9q-Xc</a:t>
            </a:r>
          </a:p>
          <a:p>
            <a:pPr eaLnBrk="1" hangingPunct="1"/>
            <a:endParaRPr lang="en-US" altLang="en-US" smtClean="0">
              <a:latin typeface="Arial" pitchFamily="34" charset="0"/>
              <a:ea typeface="ＭＳ Ｐゴシック" pitchFamily="34" charset="-128"/>
            </a:endParaRPr>
          </a:p>
          <a:p>
            <a:pPr eaLnBrk="1" hangingPunct="1"/>
            <a:r>
              <a:rPr lang="en-US" altLang="en-US" b="1" smtClean="0">
                <a:latin typeface="Arial" pitchFamily="34" charset="0"/>
                <a:ea typeface="ＭＳ Ｐゴシック" pitchFamily="34" charset="-128"/>
              </a:rPr>
              <a:t>Matrix-Assisted Laser Desorption Ionization (MALDI)</a:t>
            </a:r>
            <a:r>
              <a:rPr lang="en-US" altLang="en-US" smtClean="0">
                <a:latin typeface="Arial" pitchFamily="34" charset="0"/>
                <a:ea typeface="ＭＳ Ｐゴシック" pitchFamily="34" charset="-128"/>
              </a:rPr>
              <a:t> typically utilizes a nitrogen laser at 337nM as the ionization source.  The sample is mixed with a matrix, and allowed to dry prior to insertion into the mass spectrometer.  Crystallization of the sample within the matrix is an important component of successful MALDI analysis.  A variety of matrices, present in great excess relative to the sample amount, are used to span the range of compounds classes amenable to MALDI mass analysis.  Formation of sample ions, upon laser irradiation, involves a proton transfer reaction involving the matrix (which absorbs the UV photon) and the analyte.  The ions are then accelerated into a time-of-flight mass analyzer for mass analysis.  Typical matrices include, a-cyano-4-hydroxycinnamic acid, sinapinic acid and 2,5-dihydroxybenzoic acid.  MALDI can be done routinely to m/z 100,000 and there are many examples of analyses going well above this mass range</a:t>
            </a:r>
          </a:p>
        </p:txBody>
      </p:sp>
    </p:spTree>
    <p:extLst>
      <p:ext uri="{BB962C8B-B14F-4D97-AF65-F5344CB8AC3E}">
        <p14:creationId xmlns:p14="http://schemas.microsoft.com/office/powerpoint/2010/main" val="1637775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BDC3905-701D-4251-B4A1-669FDCD521DE}" type="slidenum">
              <a:rPr lang="en-US" altLang="en-US" sz="1200"/>
              <a:pPr algn="r" eaLnBrk="1" hangingPunct="1"/>
              <a:t>61</a:t>
            </a:fld>
            <a:endParaRPr lang="en-US" altLang="en-US" sz="1200"/>
          </a:p>
        </p:txBody>
      </p:sp>
      <p:sp>
        <p:nvSpPr>
          <p:cNvPr id="88066" name="Rectangle 2"/>
          <p:cNvSpPr>
            <a:spLocks noGrp="1" noRot="1" noChangeAspect="1" noChangeArrowheads="1" noTextEdit="1"/>
          </p:cNvSpPr>
          <p:nvPr>
            <p:ph type="sldImg"/>
          </p:nvPr>
        </p:nvSpPr>
        <p:spPr>
          <a:xfrm>
            <a:off x="1177925" y="695325"/>
            <a:ext cx="4641850" cy="3481388"/>
          </a:xfrm>
          <a:ln/>
        </p:spPr>
      </p:sp>
      <p:sp>
        <p:nvSpPr>
          <p:cNvPr id="8806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728838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F98C99C-CD31-4FC7-8C09-2D9C45FA9A0C}" type="slidenum">
              <a:rPr lang="en-US" altLang="en-US" sz="1200"/>
              <a:pPr algn="r" eaLnBrk="1" hangingPunct="1"/>
              <a:t>62</a:t>
            </a:fld>
            <a:endParaRPr lang="en-US" altLang="en-US" sz="1200"/>
          </a:p>
        </p:txBody>
      </p:sp>
      <p:sp>
        <p:nvSpPr>
          <p:cNvPr id="90114" name="Rectangle 2"/>
          <p:cNvSpPr>
            <a:spLocks noGrp="1" noRot="1" noChangeAspect="1" noChangeArrowheads="1" noTextEdit="1"/>
          </p:cNvSpPr>
          <p:nvPr>
            <p:ph type="sldImg"/>
          </p:nvPr>
        </p:nvSpPr>
        <p:spPr>
          <a:xfrm>
            <a:off x="1177925" y="695325"/>
            <a:ext cx="4641850" cy="3481388"/>
          </a:xfrm>
          <a:ln/>
        </p:spPr>
      </p:sp>
      <p:sp>
        <p:nvSpPr>
          <p:cNvPr id="9011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118663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D930DFF-339C-422A-A366-8331CF9E5AE2}" type="slidenum">
              <a:rPr lang="en-US" altLang="en-US" sz="1200"/>
              <a:pPr algn="r" eaLnBrk="1" hangingPunct="1"/>
              <a:t>63</a:t>
            </a:fld>
            <a:endParaRPr lang="en-US" altLang="en-US" sz="1200"/>
          </a:p>
        </p:txBody>
      </p:sp>
      <p:sp>
        <p:nvSpPr>
          <p:cNvPr id="92162" name="Rectangle 2"/>
          <p:cNvSpPr>
            <a:spLocks noGrp="1" noRot="1" noChangeAspect="1" noChangeArrowheads="1" noTextEdit="1"/>
          </p:cNvSpPr>
          <p:nvPr>
            <p:ph type="sldImg"/>
          </p:nvPr>
        </p:nvSpPr>
        <p:spPr>
          <a:xfrm>
            <a:off x="1177925" y="695325"/>
            <a:ext cx="4641850" cy="3481388"/>
          </a:xfrm>
          <a:ln/>
        </p:spPr>
      </p:sp>
      <p:sp>
        <p:nvSpPr>
          <p:cNvPr id="9216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93387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A4ECD67-4553-4E96-B309-4DE2E7E849A5}" type="slidenum">
              <a:rPr lang="en-US" altLang="en-US" sz="1200"/>
              <a:pPr algn="r" eaLnBrk="1" hangingPunct="1"/>
              <a:t>64</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In SDS PAGE, SDS equalizes charge density of all proteins and only separator is mass</a:t>
            </a:r>
          </a:p>
        </p:txBody>
      </p:sp>
    </p:spTree>
    <p:extLst>
      <p:ext uri="{BB962C8B-B14F-4D97-AF65-F5344CB8AC3E}">
        <p14:creationId xmlns:p14="http://schemas.microsoft.com/office/powerpoint/2010/main" val="942890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66641562-BE5A-4955-A99E-A22003645546}" type="slidenum">
              <a:rPr lang="en-US" altLang="en-US" sz="1200"/>
              <a:pPr algn="r" eaLnBrk="1" hangingPunct="1"/>
              <a:t>65</a:t>
            </a:fld>
            <a:endParaRPr lang="en-US" altLang="en-US" sz="1200"/>
          </a:p>
        </p:txBody>
      </p:sp>
      <p:sp>
        <p:nvSpPr>
          <p:cNvPr id="96258" name="Rectangle 2"/>
          <p:cNvSpPr>
            <a:spLocks noGrp="1" noRot="1" noChangeAspect="1" noChangeArrowheads="1" noTextEdit="1"/>
          </p:cNvSpPr>
          <p:nvPr>
            <p:ph type="sldImg"/>
          </p:nvPr>
        </p:nvSpPr>
        <p:spPr>
          <a:xfrm>
            <a:off x="1177925" y="695325"/>
            <a:ext cx="4641850" cy="3481388"/>
          </a:xfrm>
          <a:ln/>
        </p:spPr>
      </p:sp>
      <p:sp>
        <p:nvSpPr>
          <p:cNvPr id="9625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24854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48E7693-33E9-7345-9141-ABEB7F193492}" type="slidenum">
              <a:rPr lang="en-US"/>
              <a:pPr eaLnBrk="1" hangingPunct="1"/>
              <a:t>6</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How do you think the phospholipid orients itself in an aqueous environment?</a:t>
            </a:r>
          </a:p>
        </p:txBody>
      </p:sp>
    </p:spTree>
    <p:extLst>
      <p:ext uri="{BB962C8B-B14F-4D97-AF65-F5344CB8AC3E}">
        <p14:creationId xmlns:p14="http://schemas.microsoft.com/office/powerpoint/2010/main" val="363872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0C5E6517-F922-4674-93DD-E8C7A93BE08B}" type="slidenum">
              <a:rPr lang="en-US" altLang="en-US" sz="1200"/>
              <a:pPr algn="r" eaLnBrk="1" hangingPunct="1"/>
              <a:t>66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77239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7E5B23A-9050-46DC-99D8-FB686C754EF4}" type="slidenum">
              <a:rPr lang="en-US" altLang="en-US" sz="1200"/>
              <a:pPr algn="r" eaLnBrk="1" hangingPunct="1"/>
              <a:t>67</a:t>
            </a:fld>
            <a:endParaRPr lang="en-US" altLang="en-US" sz="12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i="1" smtClean="0">
                <a:latin typeface="Arial" pitchFamily="34" charset="0"/>
                <a:ea typeface="ＭＳ Ｐゴシック" pitchFamily="34" charset="-128"/>
              </a:rPr>
              <a:t>Remember from physics that diffraction is the bending of a wave as it passes through an aperture or by an object</a:t>
            </a:r>
          </a:p>
          <a:p>
            <a:pPr eaLnBrk="1" hangingPunct="1">
              <a:lnSpc>
                <a:spcPct val="80000"/>
              </a:lnSpc>
            </a:pPr>
            <a:endParaRPr lang="en-US" altLang="en-US" sz="800" i="1" smtClean="0">
              <a:latin typeface="Arial" pitchFamily="34" charset="0"/>
              <a:ea typeface="ＭＳ Ｐゴシック" pitchFamily="34" charset="-128"/>
            </a:endParaRPr>
          </a:p>
          <a:p>
            <a:pPr eaLnBrk="1" hangingPunct="1">
              <a:lnSpc>
                <a:spcPct val="80000"/>
              </a:lnSpc>
            </a:pPr>
            <a:r>
              <a:rPr lang="en-US" altLang="en-US" sz="800" i="1" smtClean="0">
                <a:latin typeface="Arial" pitchFamily="34" charset="0"/>
                <a:ea typeface="ＭＳ Ｐゴシック" pitchFamily="34" charset="-128"/>
              </a:rPr>
              <a:t>a</a:t>
            </a:r>
            <a:r>
              <a:rPr lang="en-US" altLang="en-US" sz="800" smtClean="0">
                <a:latin typeface="Arial" pitchFamily="34" charset="0"/>
                <a:ea typeface="ＭＳ Ｐゴシック" pitchFamily="34" charset="-128"/>
              </a:rPr>
              <a:t>sinθ = </a:t>
            </a:r>
            <a:r>
              <a:rPr lang="en-US" altLang="en-US" sz="800" i="1" smtClean="0">
                <a:latin typeface="Arial" pitchFamily="34" charset="0"/>
                <a:ea typeface="ＭＳ Ｐゴシック" pitchFamily="34" charset="-128"/>
              </a:rPr>
              <a:t>n</a:t>
            </a:r>
            <a:r>
              <a:rPr lang="en-US" altLang="en-US" sz="800" smtClean="0">
                <a:latin typeface="Arial" pitchFamily="34" charset="0"/>
                <a:ea typeface="ＭＳ Ｐゴシック" pitchFamily="34" charset="-128"/>
              </a:rPr>
              <a:t>λ for a double slit, where a is the distance between slits and gives location of maximal interference</a:t>
            </a:r>
          </a:p>
          <a:p>
            <a:pPr eaLnBrk="1" hangingPunct="1">
              <a:lnSpc>
                <a:spcPct val="80000"/>
              </a:lnSpc>
            </a:pPr>
            <a:r>
              <a:rPr lang="en-US" altLang="en-US" sz="800" smtClean="0">
                <a:latin typeface="Arial" pitchFamily="34" charset="0"/>
                <a:ea typeface="ＭＳ Ｐゴシック" pitchFamily="34" charset="-128"/>
              </a:rPr>
              <a:t>I.  Steps in </a:t>
            </a:r>
            <a:r>
              <a:rPr lang="en-US" altLang="en-US" sz="800" b="1" smtClean="0">
                <a:latin typeface="Arial" pitchFamily="34" charset="0"/>
                <a:ea typeface="ＭＳ Ｐゴシック" pitchFamily="34" charset="-128"/>
              </a:rPr>
              <a:t>X-ray diffraction</a:t>
            </a:r>
            <a:r>
              <a:rPr lang="en-US" altLang="en-US" sz="800" smtClean="0">
                <a:latin typeface="Arial" pitchFamily="34" charset="0"/>
                <a:ea typeface="ＭＳ Ｐゴシック" pitchFamily="34" charset="-128"/>
              </a:rPr>
              <a:t> (</a:t>
            </a:r>
            <a:r>
              <a:rPr lang="en-US" altLang="en-US" sz="800" b="1" smtClean="0">
                <a:latin typeface="Arial" pitchFamily="34" charset="0"/>
                <a:ea typeface="ＭＳ Ｐゴシック" pitchFamily="34" charset="-128"/>
              </a:rPr>
              <a:t>X-ray crystallography</a:t>
            </a:r>
            <a:r>
              <a:rPr lang="en-US" altLang="en-US" sz="800" smtClean="0">
                <a:latin typeface="Arial" pitchFamily="34" charset="0"/>
                <a:ea typeface="ＭＳ Ｐゴシック" pitchFamily="34" charset="-128"/>
              </a:rPr>
              <a:t>) – must get most purified preparation of protein possible</a:t>
            </a:r>
          </a:p>
          <a:p>
            <a:pPr eaLnBrk="1" hangingPunct="1">
              <a:lnSpc>
                <a:spcPct val="80000"/>
              </a:lnSpc>
            </a:pPr>
            <a:r>
              <a:rPr lang="en-US" altLang="en-US" sz="800" smtClean="0">
                <a:latin typeface="Arial" pitchFamily="34" charset="0"/>
                <a:ea typeface="ＭＳ Ｐゴシック" pitchFamily="34" charset="-128"/>
              </a:rPr>
              <a:t>	A.  Protein crystals are needed before X-ray crystallography can be used to characterize proteins</a:t>
            </a:r>
          </a:p>
          <a:p>
            <a:pPr eaLnBrk="1" hangingPunct="1">
              <a:lnSpc>
                <a:spcPct val="80000"/>
              </a:lnSpc>
            </a:pPr>
            <a:r>
              <a:rPr lang="en-US" altLang="en-US" sz="800" smtClean="0">
                <a:latin typeface="Arial" pitchFamily="34" charset="0"/>
                <a:ea typeface="ＭＳ Ｐゴシック" pitchFamily="34" charset="-128"/>
              </a:rPr>
              <a:t>		1.  Crystal is composed of a regularly repeating arrangement of a unit cell (a single protein)</a:t>
            </a:r>
          </a:p>
          <a:p>
            <a:pPr eaLnBrk="1" hangingPunct="1">
              <a:lnSpc>
                <a:spcPct val="80000"/>
              </a:lnSpc>
            </a:pPr>
            <a:r>
              <a:rPr lang="en-US" altLang="en-US" sz="800" smtClean="0">
                <a:latin typeface="Arial" pitchFamily="34" charset="0"/>
                <a:ea typeface="ＭＳ Ｐゴシック" pitchFamily="34" charset="-128"/>
              </a:rPr>
              <a:t>		2.  The ability to make a protein crystal is one of the best guarantees of molecular purity</a:t>
            </a:r>
          </a:p>
          <a:p>
            <a:pPr eaLnBrk="1" hangingPunct="1">
              <a:lnSpc>
                <a:spcPct val="80000"/>
              </a:lnSpc>
            </a:pPr>
            <a:r>
              <a:rPr lang="en-US" altLang="en-US" sz="800" smtClean="0">
                <a:latin typeface="Arial" pitchFamily="34" charset="0"/>
                <a:ea typeface="ＭＳ Ｐゴシック" pitchFamily="34" charset="-128"/>
              </a:rPr>
              <a:t>	B.  Protein crystal, once formed, is bombarded with a fine X-ray beam of monochromatic wavelength</a:t>
            </a:r>
          </a:p>
          <a:p>
            <a:pPr eaLnBrk="1" hangingPunct="1">
              <a:lnSpc>
                <a:spcPct val="80000"/>
              </a:lnSpc>
            </a:pPr>
            <a:r>
              <a:rPr lang="en-US" altLang="en-US" sz="800" smtClean="0">
                <a:latin typeface="Arial" pitchFamily="34" charset="0"/>
                <a:ea typeface="ＭＳ Ｐゴシック" pitchFamily="34" charset="-128"/>
              </a:rPr>
              <a:t>		1.  Radiation that is scattered (diffracted) by electrons of protein's atoms strikes an electron-sensitive detector placed behind the crystal </a:t>
            </a:r>
          </a:p>
          <a:p>
            <a:pPr eaLnBrk="1" hangingPunct="1">
              <a:lnSpc>
                <a:spcPct val="80000"/>
              </a:lnSpc>
            </a:pPr>
            <a:r>
              <a:rPr lang="en-US" altLang="en-US" sz="800" smtClean="0">
                <a:latin typeface="Arial" pitchFamily="34" charset="0"/>
                <a:ea typeface="ＭＳ Ｐゴシック" pitchFamily="34" charset="-128"/>
              </a:rPr>
              <a:t>		2.  Diffraction pattern produced by the crystal is determined by the structure within protein; atoms in the crystal are in a repeating pattern, </a:t>
            </a:r>
          </a:p>
          <a:p>
            <a:pPr eaLnBrk="1" hangingPunct="1">
              <a:lnSpc>
                <a:spcPct val="80000"/>
              </a:lnSpc>
            </a:pPr>
            <a:r>
              <a:rPr lang="en-US" altLang="en-US" sz="800" smtClean="0">
                <a:latin typeface="Arial" pitchFamily="34" charset="0"/>
                <a:ea typeface="ＭＳ Ｐゴシック" pitchFamily="34" charset="-128"/>
              </a:rPr>
              <a:t>		3.  The large number of molecules in crystal reinforces reflections —&gt; it behaves like one large molecule</a:t>
            </a:r>
          </a:p>
          <a:p>
            <a:pPr eaLnBrk="1" hangingPunct="1">
              <a:lnSpc>
                <a:spcPct val="80000"/>
              </a:lnSpc>
            </a:pPr>
            <a:r>
              <a:rPr lang="en-US" altLang="en-US" sz="800" smtClean="0">
                <a:latin typeface="Arial" pitchFamily="34" charset="0"/>
                <a:ea typeface="ＭＳ Ｐゴシック" pitchFamily="34" charset="-128"/>
              </a:rPr>
              <a:t>II.  Data obtained</a:t>
            </a:r>
          </a:p>
          <a:p>
            <a:pPr eaLnBrk="1" hangingPunct="1">
              <a:lnSpc>
                <a:spcPct val="80000"/>
              </a:lnSpc>
            </a:pPr>
            <a:r>
              <a:rPr lang="en-US" altLang="en-US" sz="800" smtClean="0">
                <a:latin typeface="Arial" pitchFamily="34" charset="0"/>
                <a:ea typeface="ＭＳ Ｐゴシック" pitchFamily="34" charset="-128"/>
              </a:rPr>
              <a:t>	A.  Reflection positions &amp; intensities on plates are related mathematically to protein electron densities, since it is the electrons of the atoms that produced them; reflections appear as spots on plates</a:t>
            </a:r>
          </a:p>
          <a:p>
            <a:pPr eaLnBrk="1" hangingPunct="1">
              <a:lnSpc>
                <a:spcPct val="80000"/>
              </a:lnSpc>
            </a:pPr>
            <a:r>
              <a:rPr lang="en-US" altLang="en-US" sz="800" smtClean="0">
                <a:latin typeface="Arial" pitchFamily="34" charset="0"/>
                <a:ea typeface="ＭＳ Ｐゴシック" pitchFamily="34" charset="-128"/>
              </a:rPr>
              <a:t>		1.  Because of the way in which the crystal is bombarded, each plate represents a slice of molecule; one must analyze many plates to get a single diffraction pattern</a:t>
            </a:r>
          </a:p>
          <a:p>
            <a:pPr eaLnBrk="1" hangingPunct="1">
              <a:lnSpc>
                <a:spcPct val="80000"/>
              </a:lnSpc>
            </a:pPr>
            <a:r>
              <a:rPr lang="en-US" altLang="en-US" sz="800" smtClean="0">
                <a:latin typeface="Arial" pitchFamily="34" charset="0"/>
                <a:ea typeface="ＭＳ Ｐゴシック" pitchFamily="34" charset="-128"/>
              </a:rPr>
              <a:t>		2.  Resolution obtained by X-ray diffraction depends on the number of spots that are analyzed</a:t>
            </a:r>
          </a:p>
          <a:p>
            <a:pPr eaLnBrk="1" hangingPunct="1">
              <a:lnSpc>
                <a:spcPct val="80000"/>
              </a:lnSpc>
            </a:pPr>
            <a:r>
              <a:rPr lang="en-US" altLang="en-US" sz="800" smtClean="0">
                <a:latin typeface="Arial" pitchFamily="34" charset="0"/>
                <a:ea typeface="ＭＳ Ｐゴシック" pitchFamily="34" charset="-128"/>
              </a:rPr>
              <a:t>	B.  Spots closer to pattern center result from X-rays scattered at smaller angles from crystal; provide information about grosser aspects of protein (long spacings within molecule)</a:t>
            </a:r>
          </a:p>
          <a:p>
            <a:pPr eaLnBrk="1" hangingPunct="1">
              <a:lnSpc>
                <a:spcPct val="80000"/>
              </a:lnSpc>
            </a:pPr>
            <a:r>
              <a:rPr lang="en-US" altLang="en-US" sz="800" smtClean="0">
                <a:latin typeface="Arial" pitchFamily="34" charset="0"/>
                <a:ea typeface="ＭＳ Ｐゴシック" pitchFamily="34" charset="-128"/>
              </a:rPr>
              <a:t>	C.  Spots closer to periphery of photograph contain information about closely spaced aspects of molecules within crystal —&gt; resolution depends on the number of spots analyzed</a:t>
            </a:r>
          </a:p>
          <a:p>
            <a:pPr eaLnBrk="1" hangingPunct="1">
              <a:lnSpc>
                <a:spcPct val="80000"/>
              </a:lnSpc>
            </a:pPr>
            <a:r>
              <a:rPr lang="en-US" altLang="en-US" sz="800" smtClean="0">
                <a:latin typeface="Arial" pitchFamily="34" charset="0"/>
                <a:ea typeface="ＭＳ Ｐゴシック" pitchFamily="34" charset="-128"/>
              </a:rPr>
              <a:t>III.  Example: myoglobin, first protein whose structure was determined by X-ray diffraction; analyzed successively at resolutions of 6, 2 &amp; 1.4 Å, with years elapsing between each completed determination</a:t>
            </a:r>
          </a:p>
          <a:p>
            <a:pPr eaLnBrk="1" hangingPunct="1">
              <a:lnSpc>
                <a:spcPct val="80000"/>
              </a:lnSpc>
            </a:pPr>
            <a:r>
              <a:rPr lang="en-US" altLang="en-US" sz="800" smtClean="0">
                <a:latin typeface="Arial" pitchFamily="34" charset="0"/>
                <a:ea typeface="ＭＳ Ｐゴシック" pitchFamily="34" charset="-128"/>
              </a:rPr>
              <a:t>	A.  Since covalent bonds are 1 - 1.5 Å in length &amp; noncovalent bonds are between 2.8 Å &amp; 4Å in length, information gathered on protein depends on resolution achieved</a:t>
            </a:r>
          </a:p>
          <a:p>
            <a:pPr eaLnBrk="1" hangingPunct="1">
              <a:lnSpc>
                <a:spcPct val="80000"/>
              </a:lnSpc>
            </a:pPr>
            <a:r>
              <a:rPr lang="en-US" altLang="en-US" sz="800" smtClean="0">
                <a:latin typeface="Arial" pitchFamily="34" charset="0"/>
                <a:ea typeface="ＭＳ Ｐゴシック" pitchFamily="34" charset="-128"/>
              </a:rPr>
              <a:t>	B.  In myoglobin, at 6 Å resolution —&gt; showed manner in which myoglobin polypeptide chain is folded &amp; the location of the heme moiety, but it is not sufficient to show structure within chain</a:t>
            </a:r>
          </a:p>
          <a:p>
            <a:pPr eaLnBrk="1" hangingPunct="1">
              <a:lnSpc>
                <a:spcPct val="80000"/>
              </a:lnSpc>
            </a:pPr>
            <a:r>
              <a:rPr lang="en-US" altLang="en-US" sz="800" smtClean="0">
                <a:latin typeface="Arial" pitchFamily="34" charset="0"/>
                <a:ea typeface="ＭＳ Ｐゴシック" pitchFamily="34" charset="-128"/>
              </a:rPr>
              <a:t>		1.  At 2 Å resolution —&gt; groups of atoms could be separated from one another</a:t>
            </a:r>
          </a:p>
          <a:p>
            <a:pPr eaLnBrk="1" hangingPunct="1">
              <a:lnSpc>
                <a:spcPct val="80000"/>
              </a:lnSpc>
            </a:pPr>
            <a:r>
              <a:rPr lang="en-US" altLang="en-US" sz="800" smtClean="0">
                <a:latin typeface="Arial" pitchFamily="34" charset="0"/>
                <a:ea typeface="ＭＳ Ｐゴシック" pitchFamily="34" charset="-128"/>
              </a:rPr>
              <a:t>		2.  At 1.4 Å resolution —&gt; positions of individual atoms were determined</a:t>
            </a:r>
          </a:p>
          <a:p>
            <a:pPr eaLnBrk="1" hangingPunct="1">
              <a:lnSpc>
                <a:spcPct val="80000"/>
              </a:lnSpc>
            </a:pPr>
            <a:r>
              <a:rPr lang="en-US" altLang="en-US" sz="800" smtClean="0">
                <a:latin typeface="Arial" pitchFamily="34" charset="0"/>
                <a:ea typeface="ＭＳ Ｐゴシック" pitchFamily="34" charset="-128"/>
              </a:rPr>
              <a:t>	C.  By the end of 2002, the structure of &gt;250 proteins had been determined at atomic resolution (&gt;1.2 Å) &amp; a handful as low as 0.8 Å</a:t>
            </a:r>
          </a:p>
          <a:p>
            <a:pPr eaLnBrk="1" hangingPunct="1">
              <a:lnSpc>
                <a:spcPct val="80000"/>
              </a:lnSpc>
            </a:pPr>
            <a:r>
              <a:rPr lang="en-US" altLang="en-US" sz="800" smtClean="0">
                <a:latin typeface="Arial" pitchFamily="34" charset="0"/>
                <a:ea typeface="ＭＳ Ｐゴシック" pitchFamily="34" charset="-128"/>
              </a:rPr>
              <a:t>http://www.youtube.com/watch?v=ejqleVj4plE</a:t>
            </a:r>
          </a:p>
        </p:txBody>
      </p:sp>
    </p:spTree>
    <p:extLst>
      <p:ext uri="{BB962C8B-B14F-4D97-AF65-F5344CB8AC3E}">
        <p14:creationId xmlns:p14="http://schemas.microsoft.com/office/powerpoint/2010/main" val="13463836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ECCC2DD-0AB7-4D8D-827A-ECE35A8A8096}" type="slidenum">
              <a:rPr lang="en-US" altLang="en-US" sz="1200"/>
              <a:pPr algn="r" eaLnBrk="1" hangingPunct="1"/>
              <a:t>68</a:t>
            </a:fld>
            <a:endParaRPr lang="en-US" altLang="en-US" sz="1200"/>
          </a:p>
        </p:txBody>
      </p:sp>
      <p:sp>
        <p:nvSpPr>
          <p:cNvPr id="102402" name="Rectangle 2"/>
          <p:cNvSpPr>
            <a:spLocks noGrp="1" noRot="1" noChangeAspect="1" noChangeArrowheads="1" noTextEdit="1"/>
          </p:cNvSpPr>
          <p:nvPr>
            <p:ph type="sldImg"/>
          </p:nvPr>
        </p:nvSpPr>
        <p:spPr>
          <a:xfrm>
            <a:off x="1177925" y="695325"/>
            <a:ext cx="4641850" cy="3481388"/>
          </a:xfrm>
          <a:ln/>
        </p:spPr>
      </p:sp>
      <p:sp>
        <p:nvSpPr>
          <p:cNvPr id="10240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49706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p53 is a tumor suppressor protein that in humans is encoded by the TP53 gene. p53 is crucial in multicellular organisms, where it regulates the cell cycle and, thus, functions as a tumor suppressor that is involved in preventing cancer. As such, p53 has been described as "the guardian of the genome" because of its role in conserving stability by preventing genome mutation.</a:t>
            </a:r>
          </a:p>
          <a:p>
            <a:endParaRPr lang="en-US" altLang="en-US" smtClean="0">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05970B88-308C-404D-80DE-762561C17606}" type="slidenum">
              <a:rPr lang="en-US" altLang="en-US" sz="1200"/>
              <a:pPr eaLnBrk="1" hangingPunct="1"/>
              <a:t>69</a:t>
            </a:fld>
            <a:endParaRPr lang="en-US" altLang="en-US" sz="1200"/>
          </a:p>
        </p:txBody>
      </p:sp>
    </p:spTree>
    <p:extLst>
      <p:ext uri="{BB962C8B-B14F-4D97-AF65-F5344CB8AC3E}">
        <p14:creationId xmlns:p14="http://schemas.microsoft.com/office/powerpoint/2010/main" val="1790362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p53 is a tumor suppressor protein that in humans is encoded by the TP53 gene. p53 is crucial in multicellular organisms, where it regulates the cell cycle and, thus, functions as a tumor suppressor that is involved in preventing cancer. As such, p53 has been described as "the guardian of the genome" because of its role in conserving stability by preventing genome mutation.</a:t>
            </a: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91FE0F1C-FF53-44FE-9EA7-5B6CFD0C40D0}" type="slidenum">
              <a:rPr lang="en-US" altLang="en-US" sz="1200"/>
              <a:pPr eaLnBrk="1" hangingPunct="1"/>
              <a:t>70</a:t>
            </a:fld>
            <a:endParaRPr lang="en-US" altLang="en-US" sz="1200"/>
          </a:p>
        </p:txBody>
      </p:sp>
    </p:spTree>
    <p:extLst>
      <p:ext uri="{BB962C8B-B14F-4D97-AF65-F5344CB8AC3E}">
        <p14:creationId xmlns:p14="http://schemas.microsoft.com/office/powerpoint/2010/main" val="4938763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D04A77D-4908-404F-9538-A559A5DB962D}" type="slidenum">
              <a:rPr lang="en-US" altLang="en-US" sz="1200"/>
              <a:pPr algn="r" eaLnBrk="1" hangingPunct="1"/>
              <a:t>71</a:t>
            </a:fld>
            <a:endParaRPr lang="en-US" altLang="en-US" sz="120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b="1" smtClean="0">
                <a:latin typeface="Arial" pitchFamily="34" charset="0"/>
                <a:ea typeface="ＭＳ Ｐゴシック" pitchFamily="34" charset="-128"/>
              </a:rPr>
              <a:t>http://www.cem.msu.edu/~reusch/VirtualText/Spectrpy/nmr/nmr1.html</a:t>
            </a:r>
          </a:p>
          <a:p>
            <a:pPr eaLnBrk="1" hangingPunct="1">
              <a:lnSpc>
                <a:spcPct val="80000"/>
              </a:lnSpc>
            </a:pPr>
            <a:r>
              <a:rPr lang="en-US" altLang="en-US" sz="800" b="1" smtClean="0">
                <a:latin typeface="Arial" pitchFamily="34" charset="0"/>
                <a:ea typeface="ＭＳ Ｐゴシック" pitchFamily="34" charset="-128"/>
              </a:rPr>
              <a:t>http://www2.chemistry.msu.edu/faculty/reusch/VirtTxtJml/Spectrpy/nmr/nmr1.htm</a:t>
            </a:r>
          </a:p>
          <a:p>
            <a:pPr eaLnBrk="1" hangingPunct="1">
              <a:lnSpc>
                <a:spcPct val="80000"/>
              </a:lnSpc>
            </a:pPr>
            <a:r>
              <a:rPr lang="en-US" altLang="en-US" sz="800" smtClean="0">
                <a:latin typeface="Arial" pitchFamily="34" charset="0"/>
                <a:ea typeface="ＭＳ Ｐゴシック" pitchFamily="34" charset="-128"/>
              </a:rPr>
              <a:t>may operate by sweeping the magnetic field. Using this terminology, we would find that at 2.34 T the proton signals shown above extend over a 4,200 Hz range (for a 100 MHz rf frequency, 42 ppm is 4,200 Hz). Most organic compounds exhibit proton resonances that fall within a 12 ppm range (the shaded area), and it is therefore necessary to use very sensitive and precise spectrometers to resolve structurally distinct sets of hydrogen atoms within this narrow range. In this respect it might be noted that the detection of a part-per-million difference is equivalent to detecting a 1 millimeter difference in distances of 1 kilometer. </a:t>
            </a: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Nice NMR tutorials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Unlike x-ray crystallography, NMR does not depend on having a crystalline sample; it simply requires a small volume of concentrated protein solution that is placed in a strong magnetic field.</a:t>
            </a:r>
          </a:p>
          <a:p>
            <a:pPr eaLnBrk="1" hangingPunct="1">
              <a:lnSpc>
                <a:spcPct val="80000"/>
              </a:lnSpc>
            </a:pPr>
            <a:r>
              <a:rPr lang="en-US" altLang="en-US" sz="800" b="1" smtClean="0">
                <a:latin typeface="Arial" pitchFamily="34" charset="0"/>
                <a:ea typeface="ＭＳ Ｐゴシック" pitchFamily="34" charset="-128"/>
              </a:rPr>
              <a:t>Certain atomic nuclei, and in particular those of hydrogen, have a magnetic moment or spin: that is, they have an intrinsic magnetization, like a bar magnet. The spin aligns along the strong magnetic field, but it can be changed to a misaligned, excited state in response to applied radiofrequency (RF) pulses of electromagnetic radiation. When the excited hydrogen nuclei return to their aligned state, they emit RF radiation, which can be measured and displayed as a spectrum.</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Chemical shift is the change in resonant frequency due to the local environment. Small changes in frequency 100 Hz out of 100-900 MHz.  In 2-D NMR shown, experiment is a series of RF pulses whose characteristics are highly controlled. Off-diagonal peaks are coupled hydrogens. Often pulse interval varied.</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For technical reasons the structure of small proteins of about 20,000 daltons or less can readily be determined by NMR spectroscopy. Resolution is lost as the size of a macromolecule increases. But recent technical advances have now pushed the limit to about 100,000 daltons, thereby making the majority of proteins accessible for structural analysis by NMR.</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The NMR method is especially useful when a protein of interest has resisted attempts at crystallization, a common problem for many membrane proteins. Because NMR studies are performed in solution, this method also offers a convenient means of monitoring changes in protein structure, for example during protein folding or when a substrate binds to the protein. NMR is also used widely to investigate molecules other than proteins and is valuable, for example, as a method to determine the three-dimensional structures of RNA molecules and the complex carbohydrate side chains of glycoproteins.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Figure 8-46. NMR spectroscopy.</a:t>
            </a:r>
            <a:r>
              <a:rPr lang="en-US" altLang="en-US" sz="800" smtClean="0">
                <a:latin typeface="Arial" pitchFamily="34" charset="0"/>
                <a:ea typeface="ＭＳ Ｐゴシック" pitchFamily="34" charset="-128"/>
              </a:rPr>
              <a:t> (A) An example of the data from an NMR machine. This two-dimensional NMR spectrum is derived from the C-terminal domain of the enzyme cellulase. The spots represent interactions between hydrogen atoms that are near neighbors in the protein and hence reflects the distance that separates them. Complex computing methods, in conjunction with the known amino acid sequence, enable possible compatible structures to be derived. In (B) 10 structures, which all satisfy the distance constraints equally well, are shown superimposed on one another, giving a good indication of the probable three-dimensional structure. (Courtesy of P. Kraulis.) </a:t>
            </a:r>
          </a:p>
        </p:txBody>
      </p:sp>
    </p:spTree>
    <p:extLst>
      <p:ext uri="{BB962C8B-B14F-4D97-AF65-F5344CB8AC3E}">
        <p14:creationId xmlns:p14="http://schemas.microsoft.com/office/powerpoint/2010/main" val="31420083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F20EA63-08DF-4D01-8D85-6B449F288688}" type="slidenum">
              <a:rPr lang="en-US" altLang="en-US" sz="1200"/>
              <a:pPr algn="r" eaLnBrk="1" hangingPunct="1"/>
              <a:t>72</a:t>
            </a:fld>
            <a:endParaRPr lang="en-US" altLang="en-US" sz="1200"/>
          </a:p>
        </p:txBody>
      </p:sp>
      <p:sp>
        <p:nvSpPr>
          <p:cNvPr id="11059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4DCE83A-24A3-4B96-A9BA-ACE1B6CDF59B}" type="slidenum">
              <a:rPr lang="en-US" altLang="en-US" sz="1200"/>
              <a:pPr algn="r" eaLnBrk="1" hangingPunct="1"/>
              <a:t>72</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smtClean="0">
                <a:latin typeface="Arial" pitchFamily="34" charset="0"/>
                <a:ea typeface="ＭＳ Ｐゴシック" pitchFamily="34" charset="-128"/>
              </a:rPr>
              <a:t>Cryo-EM = cryo-electron microscopy</a:t>
            </a:r>
          </a:p>
          <a:p>
            <a:pPr eaLnBrk="1" hangingPunct="1">
              <a:lnSpc>
                <a:spcPct val="80000"/>
              </a:lnSpc>
            </a:pPr>
            <a:r>
              <a:rPr lang="en-US" altLang="en-US" sz="800" smtClean="0">
                <a:latin typeface="Arial" pitchFamily="34" charset="0"/>
                <a:ea typeface="ＭＳ Ｐゴシック" pitchFamily="34" charset="-128"/>
              </a:rPr>
              <a:t>Figure 1 | Structure of epsilon15</a:t>
            </a:r>
          </a:p>
          <a:p>
            <a:pPr eaLnBrk="1" hangingPunct="1">
              <a:lnSpc>
                <a:spcPct val="80000"/>
              </a:lnSpc>
            </a:pPr>
            <a:r>
              <a:rPr lang="en-US" altLang="en-US" sz="800" smtClean="0">
                <a:latin typeface="Arial" pitchFamily="34" charset="0"/>
                <a:ea typeface="ＭＳ Ｐゴシック" pitchFamily="34" charset="-128"/>
              </a:rPr>
              <a:t>bacteriophage. a, 200-kV CCD</a:t>
            </a:r>
          </a:p>
          <a:p>
            <a:pPr eaLnBrk="1" hangingPunct="1">
              <a:lnSpc>
                <a:spcPct val="80000"/>
              </a:lnSpc>
            </a:pPr>
            <a:r>
              <a:rPr lang="en-US" altLang="en-US" sz="800" smtClean="0">
                <a:latin typeface="Arial" pitchFamily="34" charset="0"/>
                <a:ea typeface="ＭＳ Ｐゴシック" pitchFamily="34" charset="-128"/>
              </a:rPr>
              <a:t>image of epsilon15 particles</a:t>
            </a:r>
          </a:p>
          <a:p>
            <a:pPr eaLnBrk="1" hangingPunct="1">
              <a:lnSpc>
                <a:spcPct val="80000"/>
              </a:lnSpc>
            </a:pPr>
            <a:r>
              <a:rPr lang="en-US" altLang="en-US" sz="800" smtClean="0">
                <a:latin typeface="Arial" pitchFamily="34" charset="0"/>
                <a:ea typeface="ＭＳ Ｐゴシック" pitchFamily="34" charset="-128"/>
              </a:rPr>
              <a:t>embedded in vitreous ice. b, Surface</a:t>
            </a:r>
          </a:p>
          <a:p>
            <a:pPr eaLnBrk="1" hangingPunct="1">
              <a:lnSpc>
                <a:spcPct val="80000"/>
              </a:lnSpc>
            </a:pPr>
            <a:r>
              <a:rPr lang="en-US" altLang="en-US" sz="800" smtClean="0">
                <a:latin typeface="Arial" pitchFamily="34" charset="0"/>
                <a:ea typeface="ＭＳ Ｐゴシック" pitchFamily="34" charset="-128"/>
              </a:rPr>
              <a:t>rendering of the 20A ° resolution</a:t>
            </a:r>
          </a:p>
          <a:p>
            <a:pPr eaLnBrk="1" hangingPunct="1">
              <a:lnSpc>
                <a:spcPct val="80000"/>
              </a:lnSpc>
            </a:pPr>
            <a:r>
              <a:rPr lang="en-US" altLang="en-US" sz="800" smtClean="0">
                <a:latin typeface="Arial" pitchFamily="34" charset="0"/>
                <a:ea typeface="ＭＳ Ｐゴシック" pitchFamily="34" charset="-128"/>
              </a:rPr>
              <a:t>three-dimensional map of entire</a:t>
            </a:r>
          </a:p>
          <a:p>
            <a:pPr eaLnBrk="1" hangingPunct="1">
              <a:lnSpc>
                <a:spcPct val="80000"/>
              </a:lnSpc>
            </a:pPr>
            <a:r>
              <a:rPr lang="en-US" altLang="en-US" sz="800" smtClean="0">
                <a:latin typeface="Arial" pitchFamily="34" charset="0"/>
                <a:ea typeface="ＭＳ Ｐゴシック" pitchFamily="34" charset="-128"/>
              </a:rPr>
              <a:t>epsilon15 bacteriophage</a:t>
            </a:r>
          </a:p>
          <a:p>
            <a:pPr eaLnBrk="1" hangingPunct="1">
              <a:lnSpc>
                <a:spcPct val="80000"/>
              </a:lnSpc>
            </a:pPr>
            <a:r>
              <a:rPr lang="en-US" altLang="en-US" sz="800" smtClean="0">
                <a:latin typeface="Arial" pitchFamily="34" charset="0"/>
                <a:ea typeface="ＭＳ Ｐゴシック" pitchFamily="34" charset="-128"/>
              </a:rPr>
              <a:t>reconstructed without symmetry</a:t>
            </a:r>
          </a:p>
          <a:p>
            <a:pPr eaLnBrk="1" hangingPunct="1">
              <a:lnSpc>
                <a:spcPct val="80000"/>
              </a:lnSpc>
            </a:pPr>
            <a:r>
              <a:rPr lang="en-US" altLang="en-US" sz="800" smtClean="0">
                <a:latin typeface="Arial" pitchFamily="34" charset="0"/>
                <a:ea typeface="ＭＳ Ｐゴシック" pitchFamily="34" charset="-128"/>
              </a:rPr>
              <a:t>imposition. The capsid (dark green)</a:t>
            </a:r>
          </a:p>
          <a:p>
            <a:pPr eaLnBrk="1" hangingPunct="1">
              <a:lnSpc>
                <a:spcPct val="80000"/>
              </a:lnSpc>
            </a:pPr>
            <a:r>
              <a:rPr lang="en-US" altLang="en-US" sz="800" smtClean="0">
                <a:latin typeface="Arial" pitchFamily="34" charset="0"/>
                <a:ea typeface="ＭＳ Ｐゴシック" pitchFamily="34" charset="-128"/>
              </a:rPr>
              <a:t>exhibits good icosahedral symmetry</a:t>
            </a:r>
          </a:p>
          <a:p>
            <a:pPr eaLnBrk="1" hangingPunct="1">
              <a:lnSpc>
                <a:spcPct val="80000"/>
              </a:lnSpc>
            </a:pPr>
            <a:r>
              <a:rPr lang="en-US" altLang="en-US" sz="800" smtClean="0">
                <a:latin typeface="Arial" pitchFamily="34" charset="0"/>
                <a:ea typeface="ＭＳ Ｐゴシック" pitchFamily="34" charset="-128"/>
              </a:rPr>
              <a:t>as indicated by the icosahedral</a:t>
            </a:r>
          </a:p>
          <a:p>
            <a:pPr eaLnBrk="1" hangingPunct="1">
              <a:lnSpc>
                <a:spcPct val="80000"/>
              </a:lnSpc>
            </a:pPr>
            <a:r>
              <a:rPr lang="en-US" altLang="en-US" sz="800" smtClean="0">
                <a:latin typeface="Arial" pitchFamily="34" charset="0"/>
                <a:ea typeface="ＭＳ Ｐゴシック" pitchFamily="34" charset="-128"/>
              </a:rPr>
              <a:t>lattice (grey). c, d, The structural</a:t>
            </a:r>
          </a:p>
          <a:p>
            <a:pPr eaLnBrk="1" hangingPunct="1">
              <a:lnSpc>
                <a:spcPct val="80000"/>
              </a:lnSpc>
            </a:pPr>
            <a:r>
              <a:rPr lang="en-US" altLang="en-US" sz="800" smtClean="0">
                <a:latin typeface="Arial" pitchFamily="34" charset="0"/>
                <a:ea typeface="ＭＳ Ｐゴシック" pitchFamily="34" charset="-128"/>
              </a:rPr>
              <a:t>components of epsilon15</a:t>
            </a:r>
          </a:p>
          <a:p>
            <a:pPr eaLnBrk="1" hangingPunct="1">
              <a:lnSpc>
                <a:spcPct val="80000"/>
              </a:lnSpc>
            </a:pPr>
            <a:r>
              <a:rPr lang="en-US" altLang="en-US" sz="800" smtClean="0">
                <a:latin typeface="Arial" pitchFamily="34" charset="0"/>
                <a:ea typeface="ＭＳ Ｐゴシック" pitchFamily="34" charset="-128"/>
              </a:rPr>
              <a:t>bacteriophage are annotated in the</a:t>
            </a:r>
          </a:p>
          <a:p>
            <a:pPr eaLnBrk="1" hangingPunct="1">
              <a:lnSpc>
                <a:spcPct val="80000"/>
              </a:lnSpc>
            </a:pPr>
            <a:r>
              <a:rPr lang="en-US" altLang="en-US" sz="800" smtClean="0">
                <a:latin typeface="Arial" pitchFamily="34" charset="0"/>
                <a:ea typeface="ＭＳ Ｐゴシック" pitchFamily="34" charset="-128"/>
              </a:rPr>
              <a:t>central section density (c) and the</a:t>
            </a:r>
          </a:p>
          <a:p>
            <a:pPr eaLnBrk="1" hangingPunct="1">
              <a:lnSpc>
                <a:spcPct val="80000"/>
              </a:lnSpc>
            </a:pPr>
            <a:r>
              <a:rPr lang="en-US" altLang="en-US" sz="800" smtClean="0">
                <a:latin typeface="Arial" pitchFamily="34" charset="0"/>
                <a:ea typeface="ＭＳ Ｐゴシック" pitchFamily="34" charset="-128"/>
              </a:rPr>
              <a:t>cut-away surface view (d) of the</a:t>
            </a:r>
          </a:p>
          <a:p>
            <a:pPr eaLnBrk="1" hangingPunct="1">
              <a:lnSpc>
                <a:spcPct val="80000"/>
              </a:lnSpc>
            </a:pPr>
            <a:r>
              <a:rPr lang="en-US" altLang="en-US" sz="800" smtClean="0">
                <a:latin typeface="Arial" pitchFamily="34" charset="0"/>
                <a:ea typeface="ＭＳ Ｐゴシック" pitchFamily="34" charset="-128"/>
              </a:rPr>
              <a:t>three-dimensional density map.</a:t>
            </a:r>
          </a:p>
          <a:p>
            <a:pPr eaLnBrk="1" hangingPunct="1">
              <a:lnSpc>
                <a:spcPct val="80000"/>
              </a:lnSpc>
            </a:pPr>
            <a:r>
              <a:rPr lang="en-US" altLang="en-US" sz="800" smtClean="0">
                <a:latin typeface="Arial" pitchFamily="34" charset="0"/>
                <a:ea typeface="ＭＳ Ｐゴシック" pitchFamily="34" charset="-128"/>
              </a:rPr>
              <a:t>Each of the structural components</a:t>
            </a:r>
          </a:p>
          <a:p>
            <a:pPr eaLnBrk="1" hangingPunct="1">
              <a:lnSpc>
                <a:spcPct val="80000"/>
              </a:lnSpc>
            </a:pPr>
            <a:r>
              <a:rPr lang="en-US" altLang="en-US" sz="800" smtClean="0">
                <a:latin typeface="Arial" pitchFamily="34" charset="0"/>
                <a:ea typeface="ＭＳ Ｐゴシック" pitchFamily="34" charset="-128"/>
              </a:rPr>
              <a:t>is coloured differently and the same</a:t>
            </a:r>
          </a:p>
          <a:p>
            <a:pPr eaLnBrk="1" hangingPunct="1">
              <a:lnSpc>
                <a:spcPct val="80000"/>
              </a:lnSpc>
            </a:pPr>
            <a:r>
              <a:rPr lang="en-US" altLang="en-US" sz="800" smtClean="0">
                <a:latin typeface="Arial" pitchFamily="34" charset="0"/>
                <a:ea typeface="ＭＳ Ｐゴシック" pitchFamily="34" charset="-128"/>
              </a:rPr>
              <a:t>colour scheme is used in Figs 1–3.</a:t>
            </a:r>
          </a:p>
          <a:p>
            <a:pPr eaLnBrk="1" hangingPunct="1">
              <a:lnSpc>
                <a:spcPct val="80000"/>
              </a:lnSpc>
            </a:pPr>
            <a:r>
              <a:rPr lang="en-US" altLang="en-US" sz="800" smtClean="0">
                <a:latin typeface="Arial" pitchFamily="34" charset="0"/>
                <a:ea typeface="ＭＳ Ｐゴシック" pitchFamily="34" charset="-128"/>
              </a:rPr>
              <a:t>e, A slightly tilted view of the</a:t>
            </a:r>
          </a:p>
          <a:p>
            <a:pPr eaLnBrk="1" hangingPunct="1">
              <a:lnSpc>
                <a:spcPct val="80000"/>
              </a:lnSpc>
            </a:pPr>
            <a:r>
              <a:rPr lang="en-US" altLang="en-US" sz="800" smtClean="0">
                <a:latin typeface="Arial" pitchFamily="34" charset="0"/>
                <a:ea typeface="ＭＳ Ｐゴシック" pitchFamily="34" charset="-128"/>
              </a:rPr>
              <a:t>coaxially packed dsDNA genome.</a:t>
            </a:r>
          </a:p>
          <a:p>
            <a:pPr eaLnBrk="1" hangingPunct="1">
              <a:lnSpc>
                <a:spcPct val="80000"/>
              </a:lnSpc>
            </a:pPr>
            <a:r>
              <a:rPr lang="en-US" altLang="en-US" sz="800" smtClean="0">
                <a:latin typeface="Arial" pitchFamily="34" charset="0"/>
                <a:ea typeface="ＭＳ Ｐゴシック" pitchFamily="34" charset="-128"/>
              </a:rPr>
              <a:t>Only portions of the first and</a:t>
            </a:r>
          </a:p>
          <a:p>
            <a:pPr eaLnBrk="1" hangingPunct="1">
              <a:lnSpc>
                <a:spcPct val="80000"/>
              </a:lnSpc>
            </a:pPr>
            <a:r>
              <a:rPr lang="en-US" altLang="en-US" sz="800" smtClean="0">
                <a:latin typeface="Arial" pitchFamily="34" charset="0"/>
                <a:ea typeface="ＭＳ Ｐゴシック" pitchFamily="34" charset="-128"/>
              </a:rPr>
              <a:t>second layers of dsDNA are shown</a:t>
            </a:r>
          </a:p>
          <a:p>
            <a:pPr eaLnBrk="1" hangingPunct="1">
              <a:lnSpc>
                <a:spcPct val="80000"/>
              </a:lnSpc>
            </a:pPr>
            <a:r>
              <a:rPr lang="en-US" altLang="en-US" sz="800" smtClean="0">
                <a:latin typeface="Arial" pitchFamily="34" charset="0"/>
                <a:ea typeface="ＭＳ Ｐゴシック" pitchFamily="34" charset="-128"/>
              </a:rPr>
              <a:t>so that the three outermost layers</a:t>
            </a:r>
          </a:p>
          <a:p>
            <a:pPr eaLnBrk="1" hangingPunct="1">
              <a:lnSpc>
                <a:spcPct val="80000"/>
              </a:lnSpc>
            </a:pPr>
            <a:r>
              <a:rPr lang="en-US" altLang="en-US" sz="800" smtClean="0">
                <a:latin typeface="Arial" pitchFamily="34" charset="0"/>
                <a:ea typeface="ＭＳ Ｐゴシック" pitchFamily="34" charset="-128"/>
              </a:rPr>
              <a:t>can be viewed. Colour gradient (light</a:t>
            </a:r>
          </a:p>
          <a:p>
            <a:pPr eaLnBrk="1" hangingPunct="1">
              <a:lnSpc>
                <a:spcPct val="80000"/>
              </a:lnSpc>
            </a:pPr>
            <a:r>
              <a:rPr lang="en-US" altLang="en-US" sz="800" smtClean="0">
                <a:latin typeface="Arial" pitchFamily="34" charset="0"/>
                <a:ea typeface="ＭＳ Ｐゴシック" pitchFamily="34" charset="-128"/>
              </a:rPr>
              <a:t>blue to darker blue) is used in d and</a:t>
            </a:r>
          </a:p>
          <a:p>
            <a:pPr eaLnBrk="1" hangingPunct="1">
              <a:lnSpc>
                <a:spcPct val="80000"/>
              </a:lnSpc>
            </a:pPr>
            <a:r>
              <a:rPr lang="en-US" altLang="en-US" sz="800" smtClean="0">
                <a:latin typeface="Arial" pitchFamily="34" charset="0"/>
                <a:ea typeface="ＭＳ Ｐゴシック" pitchFamily="34" charset="-128"/>
              </a:rPr>
              <a:t>e to indicate the likely packaging</a:t>
            </a:r>
          </a:p>
          <a:p>
            <a:pPr eaLnBrk="1" hangingPunct="1">
              <a:lnSpc>
                <a:spcPct val="80000"/>
              </a:lnSpc>
            </a:pPr>
            <a:r>
              <a:rPr lang="en-US" altLang="en-US" sz="800" smtClean="0">
                <a:latin typeface="Arial" pitchFamily="34" charset="0"/>
                <a:ea typeface="ＭＳ Ｐゴシック" pitchFamily="34" charset="-128"/>
              </a:rPr>
              <a:t>order of the dsDNA starting from</a:t>
            </a:r>
          </a:p>
          <a:p>
            <a:pPr eaLnBrk="1" hangingPunct="1">
              <a:lnSpc>
                <a:spcPct val="80000"/>
              </a:lnSpc>
            </a:pPr>
            <a:r>
              <a:rPr lang="en-US" altLang="en-US" sz="800" smtClean="0">
                <a:latin typeface="Arial" pitchFamily="34" charset="0"/>
                <a:ea typeface="ＭＳ Ｐゴシック" pitchFamily="34" charset="-128"/>
              </a:rPr>
              <a:t>the outer layer towards inner layers</a:t>
            </a:r>
          </a:p>
          <a:p>
            <a:pPr eaLnBrk="1" hangingPunct="1">
              <a:lnSpc>
                <a:spcPct val="80000"/>
              </a:lnSpc>
            </a:pPr>
            <a:r>
              <a:rPr lang="en-US" altLang="en-US" sz="800" smtClean="0">
                <a:latin typeface="Arial" pitchFamily="34" charset="0"/>
                <a:ea typeface="ＭＳ Ｐゴシック" pitchFamily="34" charset="-128"/>
              </a:rPr>
              <a:t>and ending as the central straight</a:t>
            </a:r>
          </a:p>
          <a:p>
            <a:pPr eaLnBrk="1" hangingPunct="1">
              <a:lnSpc>
                <a:spcPct val="80000"/>
              </a:lnSpc>
            </a:pPr>
            <a:r>
              <a:rPr lang="en-US" altLang="en-US" sz="800" smtClean="0">
                <a:latin typeface="Arial" pitchFamily="34" charset="0"/>
                <a:ea typeface="ＭＳ Ｐゴシック" pitchFamily="34" charset="-128"/>
              </a:rPr>
              <a:t>segment of terminus.</a:t>
            </a:r>
          </a:p>
          <a:p>
            <a:pPr eaLnBrk="1" hangingPunct="1">
              <a:lnSpc>
                <a:spcPct val="80000"/>
              </a:lnSpc>
            </a:pPr>
            <a:endParaRPr lang="en-US" altLang="en-US" sz="800" smtClean="0">
              <a:latin typeface="Arial" pitchFamily="34" charset="0"/>
              <a:ea typeface="ＭＳ Ｐゴシック" pitchFamily="34" charset="-128"/>
            </a:endParaRPr>
          </a:p>
        </p:txBody>
      </p:sp>
    </p:spTree>
    <p:extLst>
      <p:ext uri="{BB962C8B-B14F-4D97-AF65-F5344CB8AC3E}">
        <p14:creationId xmlns:p14="http://schemas.microsoft.com/office/powerpoint/2010/main" val="19001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5EB931F-50DA-444F-832E-49EEA9027727}" type="slidenum">
              <a:rPr lang="en-US" altLang="en-US" sz="1200"/>
              <a:pPr algn="r" eaLnBrk="1" hangingPunct="1"/>
              <a:t>73</a:t>
            </a:fld>
            <a:endParaRPr lang="en-US" altLang="en-US" sz="1200"/>
          </a:p>
        </p:txBody>
      </p:sp>
      <p:sp>
        <p:nvSpPr>
          <p:cNvPr id="11264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7EA6618-A4BC-44AF-897F-267127CEBAFE}" type="slidenum">
              <a:rPr lang="en-US" altLang="en-US" sz="1200"/>
              <a:pPr algn="r" eaLnBrk="1" hangingPunct="1"/>
              <a:t>73</a:t>
            </a:fld>
            <a:endParaRPr lang="en-US" alt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Bacterial viruses (bacteriophages) are among most complex – T bacteriophages polyhedral head (contains DNA), cylindrical stalk (injects DNA into bacterium) &amp; tail fibers (attach to bacteria)</a:t>
            </a:r>
          </a:p>
          <a:p>
            <a:pPr eaLnBrk="1" hangingPunct="1"/>
            <a:r>
              <a:rPr lang="en-US" altLang="en-US" smtClean="0">
                <a:latin typeface="Arial" pitchFamily="34" charset="0"/>
                <a:ea typeface="ＭＳ Ｐゴシック" pitchFamily="34" charset="-128"/>
              </a:rPr>
              <a:t>1.  Used in key experiments that revealed genetic material structure &amp; properties</a:t>
            </a:r>
          </a:p>
        </p:txBody>
      </p:sp>
    </p:spTree>
    <p:extLst>
      <p:ext uri="{BB962C8B-B14F-4D97-AF65-F5344CB8AC3E}">
        <p14:creationId xmlns:p14="http://schemas.microsoft.com/office/powerpoint/2010/main" val="41109634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10F6FD4-6823-4E32-AAED-2E89123011DF}" type="slidenum">
              <a:rPr lang="en-US" altLang="en-US" sz="1200"/>
              <a:pPr algn="r" eaLnBrk="1" hangingPunct="1"/>
              <a:t>74</a:t>
            </a:fld>
            <a:endParaRPr lang="en-US" altLang="en-US" sz="1200"/>
          </a:p>
        </p:txBody>
      </p:sp>
      <p:sp>
        <p:nvSpPr>
          <p:cNvPr id="114690" name="Rectangle 2"/>
          <p:cNvSpPr>
            <a:spLocks noGrp="1" noRot="1" noChangeAspect="1" noChangeArrowheads="1" noTextEdit="1"/>
          </p:cNvSpPr>
          <p:nvPr>
            <p:ph type="sldImg"/>
          </p:nvPr>
        </p:nvSpPr>
        <p:spPr>
          <a:xfrm>
            <a:off x="1177925" y="695325"/>
            <a:ext cx="4641850" cy="3481388"/>
          </a:xfrm>
          <a:ln/>
        </p:spPr>
      </p:sp>
      <p:sp>
        <p:nvSpPr>
          <p:cNvPr id="11469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3999912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ED0D77D1-A1DA-4536-ABE6-775DBBEDD972}" type="slidenum">
              <a:rPr lang="en-US" altLang="en-US" sz="1200"/>
              <a:pPr algn="r" eaLnBrk="1" hangingPunct="1"/>
              <a:t>75</a:t>
            </a:fld>
            <a:endParaRPr lang="en-US" altLang="en-US" sz="1200"/>
          </a:p>
        </p:txBody>
      </p:sp>
      <p:sp>
        <p:nvSpPr>
          <p:cNvPr id="116738" name="Rectangle 2"/>
          <p:cNvSpPr>
            <a:spLocks noGrp="1" noRot="1" noChangeAspect="1" noChangeArrowheads="1" noTextEdit="1"/>
          </p:cNvSpPr>
          <p:nvPr>
            <p:ph type="sldImg"/>
          </p:nvPr>
        </p:nvSpPr>
        <p:spPr>
          <a:xfrm>
            <a:off x="1177925" y="695325"/>
            <a:ext cx="4641850" cy="3481388"/>
          </a:xfrm>
          <a:ln/>
        </p:spPr>
      </p:sp>
      <p:sp>
        <p:nvSpPr>
          <p:cNvPr id="11673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b="1" smtClean="0">
                <a:latin typeface="Arial" pitchFamily="34" charset="0"/>
                <a:ea typeface="ＭＳ Ｐゴシック" pitchFamily="34" charset="-128"/>
              </a:rPr>
              <a:t>The fused proteins must be minimally altered to still have interactions, which is why e is necessary</a:t>
            </a:r>
          </a:p>
          <a:p>
            <a:pPr eaLnBrk="1" hangingPunct="1"/>
            <a:endParaRPr lang="en-US" altLang="en-US" b="1" smtClean="0">
              <a:latin typeface="Arial" pitchFamily="34" charset="0"/>
              <a:ea typeface="ＭＳ Ｐゴシック" pitchFamily="34" charset="-128"/>
            </a:endParaRPr>
          </a:p>
          <a:p>
            <a:pPr eaLnBrk="1" hangingPunct="1"/>
            <a:r>
              <a:rPr lang="en-US" altLang="en-US" b="1" smtClean="0">
                <a:latin typeface="Arial" pitchFamily="34" charset="0"/>
                <a:ea typeface="ＭＳ Ｐゴシック" pitchFamily="34" charset="-128"/>
              </a:rPr>
              <a:t>The yeast two-hybrid system for detecting protein-protein interactions.</a:t>
            </a:r>
            <a:r>
              <a:rPr lang="en-US" altLang="en-US" smtClean="0">
                <a:latin typeface="Arial" pitchFamily="34" charset="0"/>
                <a:ea typeface="ＭＳ Ｐゴシック" pitchFamily="34" charset="-128"/>
              </a:rPr>
              <a:t> The target protein is fused to a DNA-binding domain that localizes it to the regulatory region of a reporter gene as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bait.</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When this target protein binds to another specially designed protein in the cell nucleus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prey</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their interaction brings together two halves of a transcriptional activator, which then switches on the expression of the reporter gene. The reporter gene is often one that will permit growth on a selective medium. Bait and prey fusion proteins are generated by standard recombinant DNA techniques. In most cases, a single bait protein is used to fish for interacting partners among a large collection of prey proteins produced by ligating DNA encoding the activation domain of a transcriptional activator to a large mixture of DNA fragments from a cDNA library. </a:t>
            </a:r>
          </a:p>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67045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C9717B1-B0C9-7F49-8A3F-32FD2768657C}" type="slidenum">
              <a:rPr lang="en-US"/>
              <a:pPr eaLnBrk="1" hangingPunct="1"/>
              <a:t>7</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02_20_lipid </a:t>
            </a:r>
            <a:r>
              <a:rPr lang="en-US" dirty="0" err="1"/>
              <a:t>membranes.jpg</a:t>
            </a:r>
            <a:endParaRPr lang="en-US" dirty="0"/>
          </a:p>
        </p:txBody>
      </p:sp>
    </p:spTree>
    <p:extLst>
      <p:ext uri="{BB962C8B-B14F-4D97-AF65-F5344CB8AC3E}">
        <p14:creationId xmlns:p14="http://schemas.microsoft.com/office/powerpoint/2010/main" val="4404551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BBB6A8A-33D6-4061-AD2B-384D074F6CB8}" type="slidenum">
              <a:rPr lang="en-US" altLang="en-US" sz="1200"/>
              <a:pPr algn="r" eaLnBrk="1" hangingPunct="1"/>
              <a:t>76</a:t>
            </a:fld>
            <a:endParaRPr lang="en-US" altLang="en-US" sz="1200"/>
          </a:p>
        </p:txBody>
      </p:sp>
      <p:sp>
        <p:nvSpPr>
          <p:cNvPr id="118786" name="Rectangle 2"/>
          <p:cNvSpPr>
            <a:spLocks noGrp="1" noRot="1" noChangeAspect="1" noChangeArrowheads="1" noTextEdit="1"/>
          </p:cNvSpPr>
          <p:nvPr>
            <p:ph type="sldImg"/>
          </p:nvPr>
        </p:nvSpPr>
        <p:spPr>
          <a:xfrm>
            <a:off x="1177925" y="695325"/>
            <a:ext cx="4641850" cy="3481388"/>
          </a:xfrm>
          <a:ln/>
        </p:spPr>
      </p:sp>
      <p:sp>
        <p:nvSpPr>
          <p:cNvPr id="11878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Perhaps the most common use of lacZ is for blue/white selection when cloning a DNA insert into a plasmid (figure 3). If the plasmid contains a version of lacZ with a polylinker, then you can determine visually whether you have cloned the insert or not. If the insert is ligated into the polylinker, then the lacZ gene will be disrupted and the colony will be white. If no insert is incorporated into the plasmid, the lacZ gene is left intact and it is able to produce β-galactosidase and the colon will turn blue. Notice in how some colonies are dark blue, some are light blue and others are pure white. You can tell that this system is not 100% error free. In fact, if the insert is a multiple of three base pairs in size, it might be possible to create an inframe insertion and still produce blue colonies. Nevertheless, blue/white selection is a helpful way to visually screen the success of your ligation and transformation before isolating plasmid DNA.</a:t>
            </a:r>
          </a:p>
        </p:txBody>
      </p:sp>
    </p:spTree>
    <p:extLst>
      <p:ext uri="{BB962C8B-B14F-4D97-AF65-F5344CB8AC3E}">
        <p14:creationId xmlns:p14="http://schemas.microsoft.com/office/powerpoint/2010/main" val="3302645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B9C2164-9FFA-463B-96F7-309B32A90075}" type="slidenum">
              <a:rPr lang="en-US" altLang="en-US" sz="1200"/>
              <a:pPr algn="r" eaLnBrk="1" hangingPunct="1"/>
              <a:t>77</a:t>
            </a:fld>
            <a:endParaRPr lang="en-US" altLang="en-US" sz="1200"/>
          </a:p>
        </p:txBody>
      </p:sp>
      <p:sp>
        <p:nvSpPr>
          <p:cNvPr id="120834" name="Rectangle 2"/>
          <p:cNvSpPr>
            <a:spLocks noGrp="1" noRot="1" noChangeAspect="1" noChangeArrowheads="1" noTextEdit="1"/>
          </p:cNvSpPr>
          <p:nvPr>
            <p:ph type="sldImg"/>
          </p:nvPr>
        </p:nvSpPr>
        <p:spPr>
          <a:xfrm>
            <a:off x="1177925" y="695325"/>
            <a:ext cx="4641850" cy="3481388"/>
          </a:xfrm>
          <a:ln/>
        </p:spPr>
      </p:sp>
      <p:sp>
        <p:nvSpPr>
          <p:cNvPr id="12083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90000"/>
              </a:lnSpc>
            </a:pPr>
            <a:r>
              <a:rPr lang="en-US" altLang="en-US" sz="1000" b="1" smtClean="0">
                <a:latin typeface="Arial" pitchFamily="34" charset="0"/>
                <a:ea typeface="ＭＳ Ｐゴシック" pitchFamily="34" charset="-128"/>
              </a:rPr>
              <a:t>GFP, and its derivatives of different colors, can also be used to monitor protein-protein interactions. In this application, two proteins of interest are each labeled with a different fluorochrome, such that the emission spectrum of one fluorochrome overlaps the absorption spectrum of the second fluorochrome. If the two proteins—and their attached fluorochromes—come very close to each other (within about 1–10 nm), the energy of the absorbed light will be transferred from one fluorochrome to the other. The energy transfer, called fluorescence resonance energy transfer (FRET), is determined by illuminating the first fluorochrome and measuring emission from the second (</a:t>
            </a:r>
            <a:r>
              <a:rPr lang="en-US" altLang="en-US" sz="1000" b="1" u="sng" smtClean="0">
                <a:latin typeface="Arial" pitchFamily="34" charset="0"/>
                <a:ea typeface="ＭＳ Ｐゴシック" pitchFamily="34" charset="-128"/>
                <a:hlinkClick r:id="rId3"/>
              </a:rPr>
              <a:t>Figure 8-49</a:t>
            </a:r>
            <a:r>
              <a:rPr lang="en-US" altLang="en-US" sz="1000" b="1" smtClean="0">
                <a:latin typeface="Arial" pitchFamily="34" charset="0"/>
                <a:ea typeface="ＭＳ Ｐゴシック" pitchFamily="34" charset="-128"/>
              </a:rPr>
              <a:t>). By using two different spectral variants of GFP as the fluorochromes in such studies, one can monitor the interaction of any two protein molecules inside a living cell.</a:t>
            </a:r>
            <a:r>
              <a:rPr lang="en-US" altLang="en-US" sz="1000" smtClean="0">
                <a:latin typeface="Arial" pitchFamily="34" charset="0"/>
                <a:ea typeface="ＭＳ Ｐゴシック" pitchFamily="34" charset="-128"/>
              </a:rPr>
              <a:t> </a:t>
            </a:r>
            <a:endParaRPr lang="en-US" altLang="en-US" sz="1000" b="1" smtClean="0">
              <a:latin typeface="Arial" pitchFamily="34" charset="0"/>
              <a:ea typeface="ＭＳ Ｐゴシック" pitchFamily="34" charset="-128"/>
            </a:endParaRPr>
          </a:p>
          <a:p>
            <a:pPr eaLnBrk="1" hangingPunct="1">
              <a:lnSpc>
                <a:spcPct val="90000"/>
              </a:lnSpc>
            </a:pPr>
            <a:endParaRPr lang="en-US" altLang="en-US" sz="1000" b="1" smtClean="0">
              <a:latin typeface="Arial" pitchFamily="34" charset="0"/>
              <a:ea typeface="ＭＳ Ｐゴシック" pitchFamily="34" charset="-128"/>
            </a:endParaRPr>
          </a:p>
          <a:p>
            <a:pPr eaLnBrk="1" hangingPunct="1">
              <a:lnSpc>
                <a:spcPct val="90000"/>
              </a:lnSpc>
            </a:pPr>
            <a:r>
              <a:rPr lang="en-US" altLang="en-US" sz="1000" b="1" smtClean="0">
                <a:latin typeface="Arial" pitchFamily="34" charset="0"/>
                <a:ea typeface="ＭＳ Ｐゴシック" pitchFamily="34" charset="-128"/>
              </a:rPr>
              <a:t>Figure 8-49. Fluorescence resonance energy transfer (FRET).</a:t>
            </a:r>
            <a:r>
              <a:rPr lang="en-US" altLang="en-US" sz="1000" smtClean="0">
                <a:latin typeface="Arial" pitchFamily="34" charset="0"/>
                <a:ea typeface="ＭＳ Ｐゴシック" pitchFamily="34" charset="-128"/>
              </a:rPr>
              <a:t> To determine whether (and when) two proteins interact inside the cell, the proteins are first produced as fusion proteins attached to different variants of GFP. (A) In this example, protein X is coupled to a blue fluorescent protein, which is excited by violet light (370–440 nm) and emits blue light (440–480 nm); protein Y is coupled to a green fluorescent protein, which is excited by blue light and emits green light (510 nm). (B) If protein X and Y do not interact, illuminating the sample with violet light yields fluorescence from the blue fluorescent protein only. (C) When protein X and protein Y interact, FRET can now occur. Illuminating the sample with violet light excites the blue fluorescent protein, whose emission in turn excites the green fluorescent protein, resulting in an emission of green light. The fluorochromes must be quite close together—within about 1–10 nm of one another—for FRET to occur. Because not every molecule of protein X and protein Y is bound at all times, some blue light may still be detected. But as the two proteins begin to interact, emission from the donor GFP falls as the emission from the acceptor GFP rises. </a:t>
            </a:r>
          </a:p>
          <a:p>
            <a:pPr eaLnBrk="1" hangingPunct="1">
              <a:lnSpc>
                <a:spcPct val="90000"/>
              </a:lnSpc>
            </a:pPr>
            <a:endParaRPr lang="en-US" altLang="en-US" sz="1000" smtClean="0">
              <a:latin typeface="Arial" pitchFamily="34" charset="0"/>
              <a:ea typeface="ＭＳ Ｐゴシック" pitchFamily="34" charset="-128"/>
            </a:endParaRPr>
          </a:p>
          <a:p>
            <a:pPr eaLnBrk="1" hangingPunct="1">
              <a:lnSpc>
                <a:spcPct val="90000"/>
              </a:lnSpc>
            </a:pPr>
            <a:r>
              <a:rPr lang="en-US" altLang="en-US" sz="1000" smtClean="0">
                <a:latin typeface="Arial" pitchFamily="34" charset="0"/>
                <a:ea typeface="ＭＳ Ｐゴシック" pitchFamily="34" charset="-128"/>
              </a:rPr>
              <a:t>See also http://www.olympusfluoview.com/applications/fretintro.html</a:t>
            </a:r>
          </a:p>
        </p:txBody>
      </p:sp>
    </p:spTree>
    <p:extLst>
      <p:ext uri="{BB962C8B-B14F-4D97-AF65-F5344CB8AC3E}">
        <p14:creationId xmlns:p14="http://schemas.microsoft.com/office/powerpoint/2010/main" val="15125394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0D8274E-93A9-40D7-8CAF-E7973493F318}" type="slidenum">
              <a:rPr lang="en-US" altLang="en-US" sz="1200"/>
              <a:pPr algn="r" eaLnBrk="1" hangingPunct="1"/>
              <a:t>78</a:t>
            </a:fld>
            <a:endParaRPr lang="en-US" altLang="en-US" sz="1200"/>
          </a:p>
        </p:txBody>
      </p:sp>
      <p:sp>
        <p:nvSpPr>
          <p:cNvPr id="122882" name="Rectangle 2"/>
          <p:cNvSpPr>
            <a:spLocks noGrp="1" noRot="1" noChangeAspect="1" noChangeArrowheads="1" noTextEdit="1"/>
          </p:cNvSpPr>
          <p:nvPr>
            <p:ph type="sldImg"/>
          </p:nvPr>
        </p:nvSpPr>
        <p:spPr>
          <a:xfrm>
            <a:off x="1177925" y="695325"/>
            <a:ext cx="4641850" cy="3481388"/>
          </a:xfrm>
          <a:ln/>
        </p:spPr>
      </p:sp>
      <p:sp>
        <p:nvSpPr>
          <p:cNvPr id="12288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79532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FE4CB47-11BD-428A-9795-B798EE8A03E9}" type="slidenum">
              <a:rPr lang="en-US" altLang="en-US" sz="1200"/>
              <a:pPr algn="r" eaLnBrk="1" hangingPunct="1"/>
              <a:t>79</a:t>
            </a:fld>
            <a:endParaRPr lang="en-US" altLang="en-US" sz="1200"/>
          </a:p>
        </p:txBody>
      </p:sp>
      <p:sp>
        <p:nvSpPr>
          <p:cNvPr id="124930" name="Rectangle 2"/>
          <p:cNvSpPr>
            <a:spLocks noGrp="1" noRot="1" noChangeAspect="1" noChangeArrowheads="1" noTextEdit="1"/>
          </p:cNvSpPr>
          <p:nvPr>
            <p:ph type="sldImg"/>
          </p:nvPr>
        </p:nvSpPr>
        <p:spPr>
          <a:xfrm>
            <a:off x="1177925" y="695325"/>
            <a:ext cx="4641850" cy="3481388"/>
          </a:xfrm>
          <a:ln/>
        </p:spPr>
      </p:sp>
      <p:sp>
        <p:nvSpPr>
          <p:cNvPr id="12493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12656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109572" name="Slide Number Placeholder 3"/>
          <p:cNvSpPr txBox="1">
            <a:spLocks noGrp="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2CE272BD-0D4A-AF40-A727-9C04EB231323}" type="slidenum">
              <a:rPr lang="en-US" sz="1200"/>
              <a:pPr algn="r" eaLnBrk="1" hangingPunct="1"/>
              <a:t>8</a:t>
            </a:fld>
            <a:endParaRPr lang="en-US" sz="1200"/>
          </a:p>
        </p:txBody>
      </p:sp>
    </p:spTree>
    <p:extLst>
      <p:ext uri="{BB962C8B-B14F-4D97-AF65-F5344CB8AC3E}">
        <p14:creationId xmlns:p14="http://schemas.microsoft.com/office/powerpoint/2010/main" val="294166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a:solidFill>
                  <a:schemeClr val="tx1"/>
                </a:solidFill>
                <a:latin typeface="Arial" charset="0"/>
                <a:ea typeface="ＭＳ Ｐゴシック" charset="0"/>
              </a:defRPr>
            </a:lvl1pPr>
            <a:lvl2pPr marL="742950" indent="-285750" defTabSz="930275" eaLnBrk="0" hangingPunct="0">
              <a:defRPr>
                <a:solidFill>
                  <a:schemeClr val="tx1"/>
                </a:solidFill>
                <a:latin typeface="Arial" charset="0"/>
                <a:ea typeface="ＭＳ Ｐゴシック" charset="0"/>
              </a:defRPr>
            </a:lvl2pPr>
            <a:lvl3pPr marL="1143000" indent="-228600" defTabSz="930275" eaLnBrk="0" hangingPunct="0">
              <a:defRPr>
                <a:solidFill>
                  <a:schemeClr val="tx1"/>
                </a:solidFill>
                <a:latin typeface="Arial" charset="0"/>
                <a:ea typeface="ＭＳ Ｐゴシック" charset="0"/>
              </a:defRPr>
            </a:lvl3pPr>
            <a:lvl4pPr marL="1600200" indent="-228600" defTabSz="930275" eaLnBrk="0" hangingPunct="0">
              <a:defRPr>
                <a:solidFill>
                  <a:schemeClr val="tx1"/>
                </a:solidFill>
                <a:latin typeface="Arial" charset="0"/>
                <a:ea typeface="ＭＳ Ｐゴシック" charset="0"/>
              </a:defRPr>
            </a:lvl4pPr>
            <a:lvl5pPr marL="2057400" indent="-228600" defTabSz="930275" eaLnBrk="0" hangingPunct="0">
              <a:defRPr>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D4AC70E4-C53E-1741-AD45-36BCF21A8FBF}" type="slidenum">
              <a:rPr lang="en-US" sz="1200"/>
              <a:pPr algn="r" eaLnBrk="1" hangingPunct="1"/>
              <a:t>9</a:t>
            </a:fld>
            <a:endParaRPr lang="en-US"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i="1"/>
              <a:t>Polymerization of Nucleotides and the Double Helix</a:t>
            </a:r>
            <a:endParaRPr lang="en-US"/>
          </a:p>
          <a:p>
            <a:pPr eaLnBrk="1" hangingPunct="1">
              <a:lnSpc>
                <a:spcPct val="90000"/>
              </a:lnSpc>
            </a:pPr>
            <a:r>
              <a:rPr lang="en-US"/>
              <a:t>Individual nucleotide monomers, whether RNA or DNA, are joined together by condensation reactions between the 5'-phosphate group of one nucleotide and the 3'-OH group on the sugar of another nucleotide.  The resultant bond is called a 3'-5' phosphodiester bond. The bond connects the 3' and 5' carbons of successive nucleotides in the chain.  It is a combination of two phosphate esters which accounts for the rest of the name.  The resultant chain has a 5' -&gt; 3' polarity.  In DNA, these polynucleotide chains usually come in pairs and they are antiparallel.  A base in one chain pairs with the complementary base in the opposite chain.  For example, a thymine nucleotide in one chain will pair with an adenine nucleotide in the opposite chain and a cytosine nucleotide will pair with a guanine nucleotide.  This complementary relationship also explains the ability of DNA to replicate, an essential feature of the genetic material and its ability to pass the genetic code on to complementary RNA molecules that carry the code to the site of protein synthesis.  The double stranded DNA that forms as a result of the pairing resembles a spiral staircase in shape.  The phosphate-sugar backbone, which is hydrophilic will form the railings of the staircase.  The paired nitrogenous bases represent the actual stairs.  The hydrophilic backbone essentially covers the outside surface of the molecules, while the hydrophobic paired bases are sheltered from water in the interior of the helix. </a:t>
            </a:r>
          </a:p>
        </p:txBody>
      </p:sp>
    </p:spTree>
    <p:extLst>
      <p:ext uri="{BB962C8B-B14F-4D97-AF65-F5344CB8AC3E}">
        <p14:creationId xmlns:p14="http://schemas.microsoft.com/office/powerpoint/2010/main" val="326106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6ACE76-BAFA-4339-8594-9BB416683884}" type="slidenum">
              <a:rPr lang="en-US"/>
              <a:pPr>
                <a:defRPr/>
              </a:pPr>
              <a:t>‹#›</a:t>
            </a:fld>
            <a:endParaRPr lang="en-US"/>
          </a:p>
        </p:txBody>
      </p:sp>
    </p:spTree>
    <p:extLst>
      <p:ext uri="{BB962C8B-B14F-4D97-AF65-F5344CB8AC3E}">
        <p14:creationId xmlns:p14="http://schemas.microsoft.com/office/powerpoint/2010/main" val="145578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55B144-194C-4B02-81B8-D64179A50AD5}" type="slidenum">
              <a:rPr lang="en-US"/>
              <a:pPr>
                <a:defRPr/>
              </a:pPr>
              <a:t>‹#›</a:t>
            </a:fld>
            <a:endParaRPr lang="en-US"/>
          </a:p>
        </p:txBody>
      </p:sp>
    </p:spTree>
    <p:extLst>
      <p:ext uri="{BB962C8B-B14F-4D97-AF65-F5344CB8AC3E}">
        <p14:creationId xmlns:p14="http://schemas.microsoft.com/office/powerpoint/2010/main" val="344665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3FB444-D2FA-49B0-8D33-0A5CE714F3E1}" type="slidenum">
              <a:rPr lang="en-US"/>
              <a:pPr>
                <a:defRPr/>
              </a:pPr>
              <a:t>‹#›</a:t>
            </a:fld>
            <a:endParaRPr lang="en-US"/>
          </a:p>
        </p:txBody>
      </p:sp>
    </p:spTree>
    <p:extLst>
      <p:ext uri="{BB962C8B-B14F-4D97-AF65-F5344CB8AC3E}">
        <p14:creationId xmlns:p14="http://schemas.microsoft.com/office/powerpoint/2010/main" val="70503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E06FB0-FCA5-4DDA-8C30-B42C90DADF77}" type="slidenum">
              <a:rPr lang="en-US"/>
              <a:pPr>
                <a:defRPr/>
              </a:pPr>
              <a:t>‹#›</a:t>
            </a:fld>
            <a:endParaRPr lang="en-US"/>
          </a:p>
        </p:txBody>
      </p:sp>
    </p:spTree>
    <p:extLst>
      <p:ext uri="{BB962C8B-B14F-4D97-AF65-F5344CB8AC3E}">
        <p14:creationId xmlns:p14="http://schemas.microsoft.com/office/powerpoint/2010/main" val="148739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C767FF-F03B-473B-9565-5002CA7D4278}" type="slidenum">
              <a:rPr lang="en-US"/>
              <a:pPr>
                <a:defRPr/>
              </a:pPr>
              <a:t>‹#›</a:t>
            </a:fld>
            <a:endParaRPr lang="en-US"/>
          </a:p>
        </p:txBody>
      </p:sp>
    </p:spTree>
    <p:extLst>
      <p:ext uri="{BB962C8B-B14F-4D97-AF65-F5344CB8AC3E}">
        <p14:creationId xmlns:p14="http://schemas.microsoft.com/office/powerpoint/2010/main" val="285712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4DD9FE3-C13B-4B83-B965-0A8FE5347CAB}" type="slidenum">
              <a:rPr lang="en-US"/>
              <a:pPr>
                <a:defRPr/>
              </a:pPr>
              <a:t>‹#›</a:t>
            </a:fld>
            <a:endParaRPr lang="en-US"/>
          </a:p>
        </p:txBody>
      </p:sp>
    </p:spTree>
    <p:extLst>
      <p:ext uri="{BB962C8B-B14F-4D97-AF65-F5344CB8AC3E}">
        <p14:creationId xmlns:p14="http://schemas.microsoft.com/office/powerpoint/2010/main" val="26584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A860B1A-9BDD-465B-8BAF-93BE298F149A}" type="slidenum">
              <a:rPr lang="en-US"/>
              <a:pPr>
                <a:defRPr/>
              </a:pPr>
              <a:t>‹#›</a:t>
            </a:fld>
            <a:endParaRPr lang="en-US"/>
          </a:p>
        </p:txBody>
      </p:sp>
    </p:spTree>
    <p:extLst>
      <p:ext uri="{BB962C8B-B14F-4D97-AF65-F5344CB8AC3E}">
        <p14:creationId xmlns:p14="http://schemas.microsoft.com/office/powerpoint/2010/main" val="69258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32D7217-A5AC-4C01-A2E2-2439A7E29688}" type="slidenum">
              <a:rPr lang="en-US"/>
              <a:pPr>
                <a:defRPr/>
              </a:pPr>
              <a:t>‹#›</a:t>
            </a:fld>
            <a:endParaRPr lang="en-US"/>
          </a:p>
        </p:txBody>
      </p:sp>
    </p:spTree>
    <p:extLst>
      <p:ext uri="{BB962C8B-B14F-4D97-AF65-F5344CB8AC3E}">
        <p14:creationId xmlns:p14="http://schemas.microsoft.com/office/powerpoint/2010/main" val="134968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8114D18-A619-4BDE-A33D-75E424857C59}" type="slidenum">
              <a:rPr lang="en-US"/>
              <a:pPr>
                <a:defRPr/>
              </a:pPr>
              <a:t>‹#›</a:t>
            </a:fld>
            <a:endParaRPr lang="en-US"/>
          </a:p>
        </p:txBody>
      </p:sp>
    </p:spTree>
    <p:extLst>
      <p:ext uri="{BB962C8B-B14F-4D97-AF65-F5344CB8AC3E}">
        <p14:creationId xmlns:p14="http://schemas.microsoft.com/office/powerpoint/2010/main" val="87725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5D4BA6-51DE-41D6-A562-9F944BBB9633}" type="slidenum">
              <a:rPr lang="en-US"/>
              <a:pPr>
                <a:defRPr/>
              </a:pPr>
              <a:t>‹#›</a:t>
            </a:fld>
            <a:endParaRPr lang="en-US"/>
          </a:p>
        </p:txBody>
      </p:sp>
    </p:spTree>
    <p:extLst>
      <p:ext uri="{BB962C8B-B14F-4D97-AF65-F5344CB8AC3E}">
        <p14:creationId xmlns:p14="http://schemas.microsoft.com/office/powerpoint/2010/main" val="1310247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8A21281-389A-453E-B80C-9690DE35037B}" type="slidenum">
              <a:rPr lang="en-US"/>
              <a:pPr>
                <a:defRPr/>
              </a:pPr>
              <a:t>‹#›</a:t>
            </a:fld>
            <a:endParaRPr lang="en-US"/>
          </a:p>
        </p:txBody>
      </p:sp>
    </p:spTree>
    <p:extLst>
      <p:ext uri="{BB962C8B-B14F-4D97-AF65-F5344CB8AC3E}">
        <p14:creationId xmlns:p14="http://schemas.microsoft.com/office/powerpoint/2010/main" val="32457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46E9B429-1610-46C7-877B-E19E407EFB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thinkexist.com/quotation/the_important_thing_is_not_to_stop_questioning/10129.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nature.com/news/the-tiniest-lego-a-tale-of-nanoscale-motors-rotors-switches-and-pumps-1.1826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www.sciencedaily.com/releases/2011/04/110428123931.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youtube.com/watch?v=1eSwDKZQpo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hyperlink" Target="http://www.bio.davidson.edu/courses/genomics/method/reporters.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noChangeArrowheads="1"/>
          </p:cNvSpPr>
          <p:nvPr>
            <p:ph type="body" idx="1"/>
          </p:nvPr>
        </p:nvSpPr>
        <p:spPr>
          <a:xfrm>
            <a:off x="381000" y="457200"/>
            <a:ext cx="8229600" cy="4525963"/>
          </a:xfrm>
        </p:spPr>
        <p:txBody>
          <a:bodyPr/>
          <a:lstStyle/>
          <a:p>
            <a:pPr eaLnBrk="1" hangingPunct="1">
              <a:lnSpc>
                <a:spcPct val="90000"/>
              </a:lnSpc>
              <a:buFontTx/>
              <a:buNone/>
            </a:pPr>
            <a:r>
              <a:rPr lang="en-US" altLang="en-US" dirty="0" smtClean="0">
                <a:ea typeface="ＭＳ Ｐゴシック" pitchFamily="34" charset="-128"/>
              </a:rPr>
              <a:t>         </a:t>
            </a:r>
            <a:r>
              <a:rPr lang="en-US" altLang="en-US" sz="2000" dirty="0" smtClean="0">
                <a:solidFill>
                  <a:schemeClr val="tx2"/>
                </a:solidFill>
                <a:ea typeface="ＭＳ Ｐゴシック" pitchFamily="34" charset="-128"/>
                <a:hlinkClick r:id="rId3"/>
              </a:rPr>
              <a:t>The important thing is not to stop questioning. Curiosity has its own reason for existing. One cannot help but be in awe when he contemplates the mysteries of eternity, of life, of the marvelous </a:t>
            </a:r>
            <a:r>
              <a:rPr lang="en-US" altLang="en-US" sz="2000" b="1" dirty="0" smtClean="0">
                <a:solidFill>
                  <a:schemeClr val="tx2"/>
                </a:solidFill>
                <a:ea typeface="ＭＳ Ｐゴシック" pitchFamily="34" charset="-128"/>
                <a:hlinkClick r:id="rId3"/>
              </a:rPr>
              <a:t>structure</a:t>
            </a:r>
            <a:r>
              <a:rPr lang="en-US" altLang="en-US" sz="2000" dirty="0" smtClean="0">
                <a:solidFill>
                  <a:schemeClr val="tx2"/>
                </a:solidFill>
                <a:ea typeface="ＭＳ Ｐゴシック" pitchFamily="34" charset="-128"/>
                <a:hlinkClick r:id="rId3"/>
              </a:rPr>
              <a:t> of reality. It is enough if one tries merely to comprehend a little of this mystery every day. Never lose a holy curiosity.</a:t>
            </a:r>
            <a:r>
              <a:rPr lang="en-US" altLang="en-US" sz="2000" dirty="0" smtClean="0">
                <a:solidFill>
                  <a:schemeClr val="tx2"/>
                </a:solidFill>
                <a:ea typeface="ＭＳ Ｐゴシック" pitchFamily="34" charset="-128"/>
              </a:rPr>
              <a:t>       </a:t>
            </a:r>
          </a:p>
          <a:p>
            <a:pPr eaLnBrk="1" hangingPunct="1">
              <a:lnSpc>
                <a:spcPct val="90000"/>
              </a:lnSpc>
              <a:buFontTx/>
              <a:buNone/>
            </a:pPr>
            <a:r>
              <a:rPr lang="en-US" altLang="en-US" sz="2000" dirty="0" smtClean="0">
                <a:solidFill>
                  <a:schemeClr val="tx2"/>
                </a:solidFill>
                <a:ea typeface="ＭＳ Ｐゴシック" pitchFamily="34" charset="-128"/>
              </a:rPr>
              <a:t>		– Albert </a:t>
            </a:r>
            <a:r>
              <a:rPr lang="en-US" altLang="en-US" sz="2000" dirty="0" smtClean="0">
                <a:solidFill>
                  <a:schemeClr val="tx2"/>
                </a:solidFill>
                <a:ea typeface="ＭＳ Ｐゴシック" pitchFamily="34" charset="-128"/>
              </a:rPr>
              <a:t>Einstein</a:t>
            </a:r>
          </a:p>
          <a:p>
            <a:pPr eaLnBrk="1" hangingPunct="1">
              <a:lnSpc>
                <a:spcPct val="90000"/>
              </a:lnSpc>
              <a:buFontTx/>
              <a:buNone/>
            </a:pPr>
            <a:endParaRPr lang="en-US" altLang="en-US" sz="2400" dirty="0" smtClean="0">
              <a:solidFill>
                <a:schemeClr val="tx2"/>
              </a:solidFill>
              <a:ea typeface="ＭＳ Ｐゴシック" pitchFamily="34" charset="-128"/>
            </a:endParaRPr>
          </a:p>
          <a:p>
            <a:pPr eaLnBrk="1" hangingPunct="1">
              <a:lnSpc>
                <a:spcPct val="90000"/>
              </a:lnSpc>
              <a:buFontTx/>
              <a:buNone/>
            </a:pPr>
            <a:r>
              <a:rPr lang="en-US" altLang="en-US" sz="2000" dirty="0" smtClean="0">
                <a:ea typeface="ＭＳ Ｐゴシック" pitchFamily="34" charset="-128"/>
              </a:rPr>
              <a:t>Mistakes are at the very base of human thought feeding the structure like root nodules. If we were not provided with the knack of being wrong, we could never get anything useful done.</a:t>
            </a:r>
            <a:r>
              <a:rPr lang="ja-JP" altLang="en-US" sz="2000" dirty="0" smtClean="0">
                <a:ea typeface="ＭＳ Ｐゴシック" pitchFamily="34" charset="-128"/>
              </a:rPr>
              <a:t>”</a:t>
            </a:r>
            <a:r>
              <a:rPr lang="en-US" altLang="ja-JP" sz="2000" dirty="0" smtClean="0">
                <a:ea typeface="ＭＳ Ｐゴシック" pitchFamily="34" charset="-128"/>
              </a:rPr>
              <a:t> – Lewis Thomas</a:t>
            </a:r>
            <a:endParaRPr lang="en-US" altLang="en-US" sz="2000" dirty="0" smtClean="0">
              <a:ea typeface="ＭＳ Ｐゴシック" pitchFamily="34" charset="-128"/>
            </a:endParaRPr>
          </a:p>
        </p:txBody>
      </p:sp>
      <p:pic>
        <p:nvPicPr>
          <p:cNvPr id="3" name="Picture 2" descr="Protei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962400"/>
            <a:ext cx="7048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29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457200" y="274638"/>
            <a:ext cx="8229600" cy="868362"/>
          </a:xfrm>
        </p:spPr>
        <p:txBody>
          <a:bodyPr/>
          <a:lstStyle/>
          <a:p>
            <a:pPr eaLnBrk="1" hangingPunct="1"/>
            <a:r>
              <a:rPr lang="en-US" sz="3200">
                <a:latin typeface="Arial" charset="0"/>
              </a:rPr>
              <a:t>Structure of double helix</a:t>
            </a:r>
          </a:p>
        </p:txBody>
      </p:sp>
      <p:pic>
        <p:nvPicPr>
          <p:cNvPr id="1187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89974"/>
            <a:ext cx="49085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C:\Users\ebartle\Documents\PDF\non-neuro\For Bio 230\Major_minorgroove_D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077" y="2985164"/>
            <a:ext cx="3258323" cy="349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248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38481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ext Box 3"/>
          <p:cNvSpPr txBox="1">
            <a:spLocks noChangeArrowheads="1"/>
          </p:cNvSpPr>
          <p:nvPr/>
        </p:nvSpPr>
        <p:spPr bwMode="auto">
          <a:xfrm>
            <a:off x="457200" y="304800"/>
            <a:ext cx="822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400"/>
              <a:t>RNA can have complex shapes due to complementary RNA  sequences that are nearby or distant</a:t>
            </a:r>
          </a:p>
        </p:txBody>
      </p:sp>
      <p:sp>
        <p:nvSpPr>
          <p:cNvPr id="124932" name="Text Box 5"/>
          <p:cNvSpPr txBox="1">
            <a:spLocks noChangeArrowheads="1"/>
          </p:cNvSpPr>
          <p:nvPr/>
        </p:nvSpPr>
        <p:spPr bwMode="auto">
          <a:xfrm>
            <a:off x="3886200" y="3236422"/>
            <a:ext cx="506730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dirty="0"/>
              <a:t>Unlike DNA, RNA is usually single stranded. However, portions of a single strand of RNA are complementary to other portions, so they can form double strands and have interesting, repeatable secondary and tertiary structures</a:t>
            </a:r>
            <a:r>
              <a:rPr lang="en-US" sz="2000" dirty="0" smtClean="0"/>
              <a:t>.</a:t>
            </a:r>
          </a:p>
          <a:p>
            <a:pPr eaLnBrk="1" hangingPunct="1">
              <a:spcBef>
                <a:spcPct val="50000"/>
              </a:spcBef>
            </a:pPr>
            <a:r>
              <a:rPr lang="en-US" sz="2000" b="1" dirty="0" smtClean="0"/>
              <a:t>For example, this </a:t>
            </a:r>
            <a:r>
              <a:rPr lang="en-US" sz="2000" b="1" dirty="0" smtClean="0"/>
              <a:t>is how </a:t>
            </a:r>
            <a:r>
              <a:rPr lang="en-US" sz="2000" b="1" dirty="0" err="1" smtClean="0"/>
              <a:t>tRNA</a:t>
            </a:r>
            <a:r>
              <a:rPr lang="en-US" sz="2000" b="1" dirty="0" smtClean="0"/>
              <a:t> gains its specificity for recognition by mRNA</a:t>
            </a:r>
            <a:r>
              <a:rPr lang="en-US" sz="2000" dirty="0" smtClean="0"/>
              <a:t>. </a:t>
            </a:r>
            <a:endParaRPr lang="en-US" sz="2000" dirty="0"/>
          </a:p>
        </p:txBody>
      </p:sp>
    </p:spTree>
    <p:extLst>
      <p:ext uri="{BB962C8B-B14F-4D97-AF65-F5344CB8AC3E}">
        <p14:creationId xmlns:p14="http://schemas.microsoft.com/office/powerpoint/2010/main" val="1530395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57200" y="533400"/>
            <a:ext cx="8229600" cy="1143000"/>
          </a:xfrm>
        </p:spPr>
        <p:txBody>
          <a:bodyPr/>
          <a:lstStyle/>
          <a:p>
            <a:pPr eaLnBrk="1" hangingPunct="1"/>
            <a:r>
              <a:rPr lang="en-US" altLang="en-US" sz="2800" smtClean="0">
                <a:solidFill>
                  <a:schemeClr val="tx1"/>
                </a:solidFill>
                <a:ea typeface="ＭＳ Ｐゴシック" pitchFamily="34" charset="-128"/>
              </a:rPr>
              <a:t>Protein versatility and specificity come from their incredible structural flexibility</a:t>
            </a:r>
            <a:r>
              <a:rPr lang="en-US" altLang="en-US" sz="2800" smtClean="0">
                <a:ea typeface="ＭＳ Ｐゴシック" pitchFamily="34" charset="-128"/>
              </a:rPr>
              <a:t> </a:t>
            </a:r>
            <a:br>
              <a:rPr lang="en-US" altLang="en-US" sz="2800" smtClean="0">
                <a:ea typeface="ＭＳ Ｐゴシック" pitchFamily="34" charset="-128"/>
              </a:rPr>
            </a:br>
            <a:r>
              <a:rPr lang="en-US" altLang="en-US" sz="2800" smtClean="0">
                <a:ea typeface="ＭＳ Ｐゴシック" pitchFamily="34" charset="-128"/>
              </a:rPr>
              <a:t/>
            </a:r>
            <a:br>
              <a:rPr lang="en-US" altLang="en-US" sz="2800" smtClean="0">
                <a:ea typeface="ＭＳ Ｐゴシック" pitchFamily="34" charset="-128"/>
              </a:rPr>
            </a:br>
            <a:r>
              <a:rPr lang="en-US" altLang="en-US" sz="2800" smtClean="0">
                <a:ea typeface="ＭＳ Ｐゴシック" pitchFamily="34" charset="-128"/>
              </a:rPr>
              <a:t>There are 4 hierarchical levels of protein structure</a:t>
            </a:r>
          </a:p>
        </p:txBody>
      </p:sp>
      <p:sp>
        <p:nvSpPr>
          <p:cNvPr id="156675" name="Rectangle 3"/>
          <p:cNvSpPr>
            <a:spLocks noGrp="1" noChangeArrowheads="1"/>
          </p:cNvSpPr>
          <p:nvPr>
            <p:ph type="body" idx="1"/>
          </p:nvPr>
        </p:nvSpPr>
        <p:spPr>
          <a:xfrm>
            <a:off x="457200" y="2362200"/>
            <a:ext cx="8229600" cy="3763963"/>
          </a:xfrm>
        </p:spPr>
        <p:txBody>
          <a:bodyPr/>
          <a:lstStyle/>
          <a:p>
            <a:pPr marL="609600" indent="-609600" eaLnBrk="1" hangingPunct="1">
              <a:buFontTx/>
              <a:buAutoNum type="arabicParenR"/>
            </a:pPr>
            <a:r>
              <a:rPr lang="en-US" altLang="en-US" sz="2400" b="1" smtClean="0">
                <a:ea typeface="ＭＳ Ｐゴシック" pitchFamily="34" charset="-128"/>
              </a:rPr>
              <a:t>Primary</a:t>
            </a:r>
            <a:r>
              <a:rPr lang="en-US" altLang="en-US" sz="2400" smtClean="0">
                <a:ea typeface="ＭＳ Ｐゴシック" pitchFamily="34" charset="-128"/>
              </a:rPr>
              <a:t>: amino acid sequence</a:t>
            </a:r>
          </a:p>
          <a:p>
            <a:pPr marL="609600" indent="-609600" eaLnBrk="1" hangingPunct="1">
              <a:buFontTx/>
              <a:buAutoNum type="arabicParenR"/>
            </a:pPr>
            <a:r>
              <a:rPr lang="en-US" altLang="en-US" sz="2400" b="1" smtClean="0">
                <a:ea typeface="ＭＳ Ｐゴシック" pitchFamily="34" charset="-128"/>
              </a:rPr>
              <a:t>Secondary</a:t>
            </a:r>
            <a:r>
              <a:rPr lang="en-US" altLang="en-US" sz="2400" smtClean="0">
                <a:ea typeface="ＭＳ Ｐゴシック" pitchFamily="34" charset="-128"/>
              </a:rPr>
              <a:t>: Repeating conformations of local sections of a protein (e.g. alpha-helix, beta-pleated sheet)</a:t>
            </a:r>
          </a:p>
          <a:p>
            <a:pPr marL="609600" indent="-609600" eaLnBrk="1" hangingPunct="1">
              <a:buFontTx/>
              <a:buAutoNum type="arabicParenR"/>
            </a:pPr>
            <a:r>
              <a:rPr lang="en-US" altLang="en-US" sz="2400" b="1" smtClean="0">
                <a:ea typeface="ＭＳ Ｐゴシック" pitchFamily="34" charset="-128"/>
              </a:rPr>
              <a:t>Tertiary</a:t>
            </a:r>
            <a:r>
              <a:rPr lang="en-US" altLang="en-US" sz="2400" smtClean="0">
                <a:ea typeface="ＭＳ Ｐゴシック" pitchFamily="34" charset="-128"/>
              </a:rPr>
              <a:t>: Large scale conformation of multiple sections of a protein, often separated by many amino acids</a:t>
            </a:r>
          </a:p>
          <a:p>
            <a:pPr marL="609600" indent="-609600" eaLnBrk="1" hangingPunct="1">
              <a:buFontTx/>
              <a:buAutoNum type="arabicParenR"/>
            </a:pPr>
            <a:r>
              <a:rPr lang="en-US" altLang="en-US" sz="2400" b="1" smtClean="0">
                <a:ea typeface="ＭＳ Ｐゴシック" pitchFamily="34" charset="-128"/>
              </a:rPr>
              <a:t>Quaternary</a:t>
            </a:r>
            <a:r>
              <a:rPr lang="en-US" altLang="en-US" sz="2400" smtClean="0">
                <a:ea typeface="ＭＳ Ｐゴシック" pitchFamily="34" charset="-128"/>
              </a:rPr>
              <a:t>: Combination of multiple protein subunits to form a larger protein complex</a:t>
            </a:r>
          </a:p>
        </p:txBody>
      </p:sp>
      <p:sp>
        <p:nvSpPr>
          <p:cNvPr id="30723" name="Text Box 4"/>
          <p:cNvSpPr txBox="1">
            <a:spLocks noChangeArrowheads="1"/>
          </p:cNvSpPr>
          <p:nvPr/>
        </p:nvSpPr>
        <p:spPr bwMode="auto">
          <a:xfrm>
            <a:off x="990600" y="57150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b="1">
                <a:solidFill>
                  <a:srgbClr val="FF3300"/>
                </a:solidFill>
              </a:rPr>
              <a:t>Lego/Zoob analogy</a:t>
            </a:r>
          </a:p>
        </p:txBody>
      </p:sp>
      <p:pic>
        <p:nvPicPr>
          <p:cNvPr id="3072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4953000"/>
            <a:ext cx="16764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930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762000"/>
            <a:ext cx="5073650"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ext Box 3"/>
          <p:cNvSpPr txBox="1">
            <a:spLocks noChangeArrowheads="1"/>
          </p:cNvSpPr>
          <p:nvPr/>
        </p:nvSpPr>
        <p:spPr bwMode="auto">
          <a:xfrm>
            <a:off x="762000" y="152400"/>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Amino acids are linked by covalent peptide bonds</a:t>
            </a:r>
          </a:p>
        </p:txBody>
      </p:sp>
      <p:sp>
        <p:nvSpPr>
          <p:cNvPr id="34819" name="Text Box 4"/>
          <p:cNvSpPr txBox="1">
            <a:spLocks noChangeArrowheads="1"/>
          </p:cNvSpPr>
          <p:nvPr/>
        </p:nvSpPr>
        <p:spPr bwMode="auto">
          <a:xfrm>
            <a:off x="914400" y="5257800"/>
            <a:ext cx="7315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1085850" indent="-34290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buFont typeface="Arial" pitchFamily="34" charset="0"/>
              <a:buChar char="•"/>
            </a:pPr>
            <a:r>
              <a:rPr lang="en-US" altLang="en-US"/>
              <a:t>Bonds are formed by condensation (dehydration) between the acid (carboxyl) end of one amino acid and the amino group of the other.</a:t>
            </a:r>
          </a:p>
          <a:p>
            <a:pPr lvl="1" eaLnBrk="1" hangingPunct="1">
              <a:spcBef>
                <a:spcPct val="50000"/>
              </a:spcBef>
              <a:buFont typeface="Courier New" pitchFamily="49" charset="0"/>
              <a:buChar char="o"/>
            </a:pPr>
            <a:r>
              <a:rPr lang="en-US" altLang="en-US"/>
              <a:t>Loses a water in the process.</a:t>
            </a:r>
            <a:r>
              <a:rPr lang="en-US" altLang="en-US" sz="1800"/>
              <a:t> </a:t>
            </a:r>
          </a:p>
        </p:txBody>
      </p:sp>
      <p:sp>
        <p:nvSpPr>
          <p:cNvPr id="34820" name="Text Box 5"/>
          <p:cNvSpPr txBox="1">
            <a:spLocks noChangeArrowheads="1"/>
          </p:cNvSpPr>
          <p:nvPr/>
        </p:nvSpPr>
        <p:spPr bwMode="auto">
          <a:xfrm>
            <a:off x="1143000" y="2971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i="1"/>
              <a:t>acid</a:t>
            </a:r>
          </a:p>
        </p:txBody>
      </p:sp>
      <p:sp>
        <p:nvSpPr>
          <p:cNvPr id="34821" name="Text Box 6"/>
          <p:cNvSpPr txBox="1">
            <a:spLocks noChangeArrowheads="1"/>
          </p:cNvSpPr>
          <p:nvPr/>
        </p:nvSpPr>
        <p:spPr bwMode="auto">
          <a:xfrm>
            <a:off x="6248400" y="2743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i="1"/>
              <a:t>amine</a:t>
            </a:r>
          </a:p>
        </p:txBody>
      </p:sp>
      <p:sp>
        <p:nvSpPr>
          <p:cNvPr id="34822" name="Line 7"/>
          <p:cNvSpPr>
            <a:spLocks noChangeShapeType="1"/>
          </p:cNvSpPr>
          <p:nvPr/>
        </p:nvSpPr>
        <p:spPr bwMode="auto">
          <a:xfrm flipV="1">
            <a:off x="1905000" y="2209800"/>
            <a:ext cx="152400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3" name="Line 8"/>
          <p:cNvSpPr>
            <a:spLocks noChangeShapeType="1"/>
          </p:cNvSpPr>
          <p:nvPr/>
        </p:nvSpPr>
        <p:spPr bwMode="auto">
          <a:xfrm flipH="1" flipV="1">
            <a:off x="5410200" y="1981200"/>
            <a:ext cx="83820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08538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200" y="152400"/>
            <a:ext cx="8229600" cy="639763"/>
          </a:xfrm>
        </p:spPr>
        <p:txBody>
          <a:bodyPr/>
          <a:lstStyle/>
          <a:p>
            <a:pPr eaLnBrk="1" hangingPunct="1"/>
            <a:r>
              <a:rPr lang="en-US" altLang="en-US" sz="2400" smtClean="0">
                <a:ea typeface="ＭＳ Ｐゴシック" pitchFamily="34" charset="-128"/>
              </a:rPr>
              <a:t>List of amino acid side chains classified by charge at normal intracellular pH (~7.4)</a:t>
            </a:r>
          </a:p>
        </p:txBody>
      </p:sp>
      <p:sp>
        <p:nvSpPr>
          <p:cNvPr id="36866" name="Rectangle 3"/>
          <p:cNvSpPr>
            <a:spLocks noGrp="1" noChangeArrowheads="1"/>
          </p:cNvSpPr>
          <p:nvPr>
            <p:ph type="body" idx="1"/>
          </p:nvPr>
        </p:nvSpPr>
        <p:spPr>
          <a:xfrm>
            <a:off x="457200" y="4419600"/>
            <a:ext cx="3048000" cy="1447800"/>
          </a:xfrm>
        </p:spPr>
        <p:txBody>
          <a:bodyPr/>
          <a:lstStyle/>
          <a:p>
            <a:pPr eaLnBrk="1" hangingPunct="1">
              <a:lnSpc>
                <a:spcPct val="90000"/>
              </a:lnSpc>
            </a:pPr>
            <a:r>
              <a:rPr lang="en-US" altLang="en-US" sz="2000" smtClean="0">
                <a:ea typeface="ＭＳ Ｐゴシック" pitchFamily="34" charset="-128"/>
              </a:rPr>
              <a:t>Negative</a:t>
            </a:r>
          </a:p>
          <a:p>
            <a:pPr eaLnBrk="1" hangingPunct="1">
              <a:lnSpc>
                <a:spcPct val="90000"/>
              </a:lnSpc>
            </a:pPr>
            <a:r>
              <a:rPr lang="en-US" altLang="en-US" sz="2000" smtClean="0">
                <a:ea typeface="ＭＳ Ｐゴシック" pitchFamily="34" charset="-128"/>
              </a:rPr>
              <a:t>Positive</a:t>
            </a:r>
          </a:p>
          <a:p>
            <a:pPr eaLnBrk="1" hangingPunct="1">
              <a:lnSpc>
                <a:spcPct val="90000"/>
              </a:lnSpc>
            </a:pPr>
            <a:r>
              <a:rPr lang="en-US" altLang="en-US" sz="2000" smtClean="0">
                <a:ea typeface="ＭＳ Ｐゴシック" pitchFamily="34" charset="-128"/>
              </a:rPr>
              <a:t>Polar (uncharged)</a:t>
            </a:r>
          </a:p>
          <a:p>
            <a:pPr eaLnBrk="1" hangingPunct="1">
              <a:lnSpc>
                <a:spcPct val="90000"/>
              </a:lnSpc>
            </a:pPr>
            <a:r>
              <a:rPr lang="en-US" altLang="en-US" sz="2000" smtClean="0">
                <a:ea typeface="ＭＳ Ｐゴシック" pitchFamily="34" charset="-128"/>
              </a:rPr>
              <a:t>Nonpolar</a:t>
            </a:r>
          </a:p>
        </p:txBody>
      </p:sp>
      <p:pic>
        <p:nvPicPr>
          <p:cNvPr id="36867" name="Picture 4" descr="ch3p1a_Alberts_sidechain_abbre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593138"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5"/>
          <p:cNvSpPr txBox="1">
            <a:spLocks noChangeArrowheads="1"/>
          </p:cNvSpPr>
          <p:nvPr/>
        </p:nvSpPr>
        <p:spPr bwMode="auto">
          <a:xfrm>
            <a:off x="4343400" y="6172200"/>
            <a:ext cx="449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Alberts et al. </a:t>
            </a:r>
            <a:r>
              <a:rPr lang="en-US" altLang="en-US" sz="1800" u="sng"/>
              <a:t>Molecular Biology of the Cell</a:t>
            </a:r>
          </a:p>
        </p:txBody>
      </p:sp>
      <p:sp>
        <p:nvSpPr>
          <p:cNvPr id="130054" name="Text Box 6"/>
          <p:cNvSpPr txBox="1">
            <a:spLocks noChangeArrowheads="1"/>
          </p:cNvSpPr>
          <p:nvPr/>
        </p:nvSpPr>
        <p:spPr bwMode="auto">
          <a:xfrm>
            <a:off x="3505200" y="4648200"/>
            <a:ext cx="54102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Nonpolar side chains have different lengths to confer different protein flexibility and spacing</a:t>
            </a:r>
          </a:p>
          <a:p>
            <a:pPr eaLnBrk="1" hangingPunct="1">
              <a:spcBef>
                <a:spcPct val="50000"/>
              </a:spcBef>
            </a:pPr>
            <a:r>
              <a:rPr lang="en-US" altLang="en-US"/>
              <a:t>Charge is also determined by local pH</a:t>
            </a:r>
          </a:p>
        </p:txBody>
      </p:sp>
    </p:spTree>
    <p:extLst>
      <p:ext uri="{BB962C8B-B14F-4D97-AF65-F5344CB8AC3E}">
        <p14:creationId xmlns:p14="http://schemas.microsoft.com/office/powerpoint/2010/main" val="3018088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0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0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524000"/>
            <a:ext cx="853598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ext Box 3"/>
          <p:cNvSpPr txBox="1">
            <a:spLocks noChangeArrowheads="1"/>
          </p:cNvSpPr>
          <p:nvPr/>
        </p:nvSpPr>
        <p:spPr bwMode="auto">
          <a:xfrm>
            <a:off x="457200" y="30480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Polar charged side chains are </a:t>
            </a:r>
            <a:r>
              <a:rPr lang="en-US" altLang="en-US" sz="2800" u="sng"/>
              <a:t>charged</a:t>
            </a:r>
            <a:r>
              <a:rPr lang="en-US" altLang="en-US" sz="2800"/>
              <a:t>, hydrophilic, and reactive at physiological pH (7.4)</a:t>
            </a:r>
          </a:p>
        </p:txBody>
      </p:sp>
      <p:sp>
        <p:nvSpPr>
          <p:cNvPr id="40963" name="Text Box 5"/>
          <p:cNvSpPr txBox="1">
            <a:spLocks noChangeArrowheads="1"/>
          </p:cNvSpPr>
          <p:nvPr/>
        </p:nvSpPr>
        <p:spPr bwMode="auto">
          <a:xfrm>
            <a:off x="228600" y="5470525"/>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Acid side chains have donated a proton, H</a:t>
            </a:r>
            <a:r>
              <a:rPr lang="en-US" altLang="en-US" baseline="30000"/>
              <a:t>+</a:t>
            </a:r>
            <a:r>
              <a:rPr lang="en-US" altLang="en-US"/>
              <a:t>, so they are now negatively charged</a:t>
            </a:r>
          </a:p>
        </p:txBody>
      </p:sp>
      <p:sp>
        <p:nvSpPr>
          <p:cNvPr id="40964" name="Text Box 6"/>
          <p:cNvSpPr txBox="1">
            <a:spLocks noChangeArrowheads="1"/>
          </p:cNvSpPr>
          <p:nvPr/>
        </p:nvSpPr>
        <p:spPr bwMode="auto">
          <a:xfrm>
            <a:off x="4495800" y="5470525"/>
            <a:ext cx="441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Basic side chains have accepted a proton, H</a:t>
            </a:r>
            <a:r>
              <a:rPr lang="en-US" altLang="en-US" baseline="30000"/>
              <a:t>+</a:t>
            </a:r>
            <a:r>
              <a:rPr lang="en-US" altLang="en-US"/>
              <a:t>, so they are now positively charged</a:t>
            </a:r>
          </a:p>
        </p:txBody>
      </p:sp>
      <p:sp>
        <p:nvSpPr>
          <p:cNvPr id="40965" name="Line 7"/>
          <p:cNvSpPr>
            <a:spLocks noChangeShapeType="1"/>
          </p:cNvSpPr>
          <p:nvPr/>
        </p:nvSpPr>
        <p:spPr bwMode="auto">
          <a:xfrm>
            <a:off x="4038600" y="1600200"/>
            <a:ext cx="0" cy="2895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78580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447800"/>
            <a:ext cx="8535987"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ext Box 3"/>
          <p:cNvSpPr txBox="1">
            <a:spLocks noChangeArrowheads="1"/>
          </p:cNvSpPr>
          <p:nvPr/>
        </p:nvSpPr>
        <p:spPr bwMode="auto">
          <a:xfrm>
            <a:off x="381000" y="304800"/>
            <a:ext cx="838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Polar uncharged side chains are </a:t>
            </a:r>
            <a:r>
              <a:rPr lang="en-US" altLang="en-US" sz="2800" u="sng"/>
              <a:t>partially charged</a:t>
            </a:r>
            <a:r>
              <a:rPr lang="en-US" altLang="en-US" sz="2800"/>
              <a:t>, hydrophilic, and reactive at physiological pH (7.4)</a:t>
            </a:r>
          </a:p>
        </p:txBody>
      </p:sp>
      <p:sp>
        <p:nvSpPr>
          <p:cNvPr id="43011" name="Text Box 4"/>
          <p:cNvSpPr txBox="1">
            <a:spLocks noChangeArrowheads="1"/>
          </p:cNvSpPr>
          <p:nvPr/>
        </p:nvSpPr>
        <p:spPr bwMode="auto">
          <a:xfrm>
            <a:off x="304800" y="4800600"/>
            <a:ext cx="845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Glutamine and asparagine are similar to glutamic acid and aspartic acid, but the charged O- has been replaced by an uncharged NH2 amine.</a:t>
            </a:r>
            <a:r>
              <a:rPr lang="en-US" altLang="en-US" sz="1800"/>
              <a:t> </a:t>
            </a:r>
          </a:p>
        </p:txBody>
      </p:sp>
    </p:spTree>
    <p:extLst>
      <p:ext uri="{BB962C8B-B14F-4D97-AF65-F5344CB8AC3E}">
        <p14:creationId xmlns:p14="http://schemas.microsoft.com/office/powerpoint/2010/main" val="15498809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457200" y="274638"/>
            <a:ext cx="8229600" cy="792162"/>
          </a:xfrm>
        </p:spPr>
        <p:txBody>
          <a:bodyPr/>
          <a:lstStyle/>
          <a:p>
            <a:pPr eaLnBrk="1" hangingPunct="1"/>
            <a:r>
              <a:rPr lang="en-US" altLang="en-US" sz="3600" dirty="0" smtClean="0">
                <a:ea typeface="ＭＳ Ｐゴシック" pitchFamily="34" charset="-128"/>
              </a:rPr>
              <a:t>pH review and pH range in cells</a:t>
            </a:r>
          </a:p>
        </p:txBody>
      </p:sp>
      <p:sp>
        <p:nvSpPr>
          <p:cNvPr id="264195" name="Rectangle 3"/>
          <p:cNvSpPr>
            <a:spLocks noGrp="1" noChangeArrowheads="1"/>
          </p:cNvSpPr>
          <p:nvPr>
            <p:ph type="body" idx="1"/>
          </p:nvPr>
        </p:nvSpPr>
        <p:spPr>
          <a:xfrm>
            <a:off x="381000" y="1600200"/>
            <a:ext cx="8382000" cy="4525963"/>
          </a:xfrm>
        </p:spPr>
        <p:txBody>
          <a:bodyPr/>
          <a:lstStyle/>
          <a:p>
            <a:pPr eaLnBrk="1" hangingPunct="1">
              <a:lnSpc>
                <a:spcPct val="80000"/>
              </a:lnSpc>
            </a:pPr>
            <a:r>
              <a:rPr lang="en-US" altLang="en-US" sz="2000" smtClean="0">
                <a:ea typeface="ＭＳ Ｐゴシック" pitchFamily="34" charset="-128"/>
              </a:rPr>
              <a:t>pH= -log</a:t>
            </a:r>
            <a:r>
              <a:rPr lang="en-US" altLang="en-US" sz="2000" baseline="-25000" smtClean="0">
                <a:ea typeface="ＭＳ Ｐゴシック" pitchFamily="34" charset="-128"/>
              </a:rPr>
              <a:t>10</a:t>
            </a:r>
            <a:r>
              <a:rPr lang="en-US" altLang="en-US" sz="2000" smtClean="0">
                <a:ea typeface="ＭＳ Ｐゴシック" pitchFamily="34" charset="-128"/>
              </a:rPr>
              <a:t>[H</a:t>
            </a:r>
            <a:r>
              <a:rPr lang="en-US" altLang="en-US" sz="2000" baseline="30000" smtClean="0">
                <a:ea typeface="ＭＳ Ｐゴシック" pitchFamily="34" charset="-128"/>
              </a:rPr>
              <a:t>+</a:t>
            </a:r>
            <a:r>
              <a:rPr lang="en-US" altLang="en-US" sz="2000" smtClean="0">
                <a:ea typeface="ＭＳ Ｐゴシック" pitchFamily="34" charset="-128"/>
              </a:rPr>
              <a:t>]</a:t>
            </a:r>
          </a:p>
          <a:p>
            <a:pPr eaLnBrk="1" hangingPunct="1">
              <a:lnSpc>
                <a:spcPct val="80000"/>
              </a:lnSpc>
            </a:pPr>
            <a:r>
              <a:rPr lang="en-US" altLang="en-US" sz="2000" smtClean="0">
                <a:ea typeface="ＭＳ Ｐゴシック" pitchFamily="34" charset="-128"/>
              </a:rPr>
              <a:t>pH=7 is a </a:t>
            </a:r>
            <a:r>
              <a:rPr lang="en-US" altLang="en-US" sz="2000" b="1" smtClean="0">
                <a:ea typeface="ＭＳ Ｐゴシック" pitchFamily="34" charset="-128"/>
              </a:rPr>
              <a:t>neutral</a:t>
            </a:r>
            <a:r>
              <a:rPr lang="en-US" altLang="en-US" sz="2000" smtClean="0">
                <a:ea typeface="ＭＳ Ｐゴシック" pitchFamily="34" charset="-128"/>
              </a:rPr>
              <a:t> pH</a:t>
            </a:r>
          </a:p>
          <a:p>
            <a:pPr eaLnBrk="1" hangingPunct="1">
              <a:lnSpc>
                <a:spcPct val="80000"/>
              </a:lnSpc>
            </a:pPr>
            <a:r>
              <a:rPr lang="en-US" altLang="en-US" sz="2000" smtClean="0">
                <a:ea typeface="ＭＳ Ｐゴシック" pitchFamily="34" charset="-128"/>
              </a:rPr>
              <a:t>pH&lt;7, more acidic </a:t>
            </a:r>
          </a:p>
          <a:p>
            <a:pPr lvl="1" eaLnBrk="1" hangingPunct="1">
              <a:lnSpc>
                <a:spcPct val="80000"/>
              </a:lnSpc>
            </a:pPr>
            <a:r>
              <a:rPr lang="en-US" altLang="en-US" sz="1600" smtClean="0">
                <a:ea typeface="ＭＳ Ｐゴシック" pitchFamily="34" charset="-128"/>
              </a:rPr>
              <a:t>Such as sulfuric acid H</a:t>
            </a:r>
            <a:r>
              <a:rPr lang="en-US" altLang="en-US" sz="1600" baseline="-25000" smtClean="0">
                <a:ea typeface="ＭＳ Ｐゴシック" pitchFamily="34" charset="-128"/>
              </a:rPr>
              <a:t>2</a:t>
            </a:r>
            <a:r>
              <a:rPr lang="en-US" altLang="en-US" sz="1600" smtClean="0">
                <a:ea typeface="ＭＳ Ｐゴシック" pitchFamily="34" charset="-128"/>
              </a:rPr>
              <a:t>SO</a:t>
            </a:r>
            <a:r>
              <a:rPr lang="en-US" altLang="en-US" sz="1600" baseline="-25000" smtClean="0">
                <a:ea typeface="ＭＳ Ｐゴシック" pitchFamily="34" charset="-128"/>
              </a:rPr>
              <a:t>4</a:t>
            </a:r>
          </a:p>
          <a:p>
            <a:pPr eaLnBrk="1" hangingPunct="1">
              <a:lnSpc>
                <a:spcPct val="80000"/>
              </a:lnSpc>
            </a:pPr>
            <a:r>
              <a:rPr lang="en-US" altLang="en-US" sz="2000" smtClean="0">
                <a:ea typeface="ＭＳ Ｐゴシック" pitchFamily="34" charset="-128"/>
              </a:rPr>
              <a:t>pH&gt;7, more basic </a:t>
            </a:r>
          </a:p>
          <a:p>
            <a:pPr lvl="1" eaLnBrk="1" hangingPunct="1">
              <a:lnSpc>
                <a:spcPct val="80000"/>
              </a:lnSpc>
            </a:pPr>
            <a:r>
              <a:rPr lang="en-US" altLang="en-US" sz="1600" smtClean="0">
                <a:ea typeface="ＭＳ Ｐゴシック" pitchFamily="34" charset="-128"/>
              </a:rPr>
              <a:t>Such as NaOH, aka bleach</a:t>
            </a:r>
            <a:endParaRPr lang="en-US" altLang="en-US" sz="1600" baseline="30000" smtClean="0">
              <a:ea typeface="ＭＳ Ｐゴシック" pitchFamily="34" charset="-128"/>
            </a:endParaRPr>
          </a:p>
          <a:p>
            <a:pPr eaLnBrk="1" hangingPunct="1">
              <a:lnSpc>
                <a:spcPct val="80000"/>
              </a:lnSpc>
            </a:pPr>
            <a:r>
              <a:rPr lang="en-US" altLang="en-US" sz="2000" smtClean="0">
                <a:ea typeface="ＭＳ Ｐゴシック" pitchFamily="34" charset="-128"/>
              </a:rPr>
              <a:t>Since log10 scale, each change in 1 pH unit is a 10-fold change in concentration. </a:t>
            </a:r>
          </a:p>
          <a:p>
            <a:pPr lvl="1" eaLnBrk="1" hangingPunct="1">
              <a:lnSpc>
                <a:spcPct val="80000"/>
              </a:lnSpc>
            </a:pPr>
            <a:r>
              <a:rPr lang="en-US" altLang="en-US" sz="1600" smtClean="0">
                <a:ea typeface="ＭＳ Ｐゴシック" pitchFamily="34" charset="-128"/>
              </a:rPr>
              <a:t>As a rule of thumb, each change by 0.3 pH units is a 2-fold change in concentration. </a:t>
            </a:r>
          </a:p>
          <a:p>
            <a:pPr eaLnBrk="1" hangingPunct="1">
              <a:lnSpc>
                <a:spcPct val="80000"/>
              </a:lnSpc>
            </a:pPr>
            <a:r>
              <a:rPr lang="en-US" altLang="en-US" sz="2000" b="1" smtClean="0">
                <a:ea typeface="ＭＳ Ｐゴシック" pitchFamily="34" charset="-128"/>
              </a:rPr>
              <a:t>Review your simple logarithms (base 10) and how to work with them!</a:t>
            </a:r>
          </a:p>
          <a:p>
            <a:pPr eaLnBrk="1" hangingPunct="1">
              <a:lnSpc>
                <a:spcPct val="80000"/>
              </a:lnSpc>
            </a:pPr>
            <a:r>
              <a:rPr lang="en-US" altLang="en-US" sz="2000" smtClean="0">
                <a:ea typeface="ＭＳ Ｐゴシック" pitchFamily="34" charset="-128"/>
              </a:rPr>
              <a:t>Blood and intracellular pH are about 7.4</a:t>
            </a:r>
          </a:p>
          <a:p>
            <a:pPr eaLnBrk="1" hangingPunct="1">
              <a:lnSpc>
                <a:spcPct val="80000"/>
              </a:lnSpc>
            </a:pPr>
            <a:r>
              <a:rPr lang="en-US" altLang="en-US" sz="2000" smtClean="0">
                <a:ea typeface="ＭＳ Ｐゴシック" pitchFamily="34" charset="-128"/>
              </a:rPr>
              <a:t>Stomach juice pH=1.8 </a:t>
            </a:r>
          </a:p>
          <a:p>
            <a:pPr lvl="1" eaLnBrk="1" hangingPunct="1">
              <a:lnSpc>
                <a:spcPct val="80000"/>
              </a:lnSpc>
            </a:pPr>
            <a:r>
              <a:rPr lang="en-US" altLang="en-US" sz="1600" smtClean="0">
                <a:ea typeface="ＭＳ Ｐゴシック" pitchFamily="34" charset="-128"/>
              </a:rPr>
              <a:t>Roughly 400,000x higher [H</a:t>
            </a:r>
            <a:r>
              <a:rPr lang="en-US" altLang="en-US" sz="1600" baseline="30000" smtClean="0">
                <a:ea typeface="ＭＳ Ｐゴシック" pitchFamily="34" charset="-128"/>
              </a:rPr>
              <a:t>+</a:t>
            </a:r>
            <a:r>
              <a:rPr lang="en-US" altLang="en-US" sz="1600" smtClean="0">
                <a:ea typeface="ＭＳ Ｐゴシック" pitchFamily="34" charset="-128"/>
              </a:rPr>
              <a:t>] than intracellular pH</a:t>
            </a:r>
          </a:p>
          <a:p>
            <a:pPr eaLnBrk="1" hangingPunct="1">
              <a:lnSpc>
                <a:spcPct val="80000"/>
              </a:lnSpc>
            </a:pPr>
            <a:r>
              <a:rPr lang="en-US" altLang="en-US" sz="2000" smtClean="0">
                <a:ea typeface="ＭＳ Ｐゴシック" pitchFamily="34" charset="-128"/>
              </a:rPr>
              <a:t>pH sensing neurons monitor blood and lung CO</a:t>
            </a:r>
            <a:r>
              <a:rPr lang="en-US" altLang="en-US" sz="2000" baseline="-25000" smtClean="0">
                <a:ea typeface="ＭＳ Ｐゴシック" pitchFamily="34" charset="-128"/>
              </a:rPr>
              <a:t>2</a:t>
            </a:r>
            <a:r>
              <a:rPr lang="en-US" altLang="en-US" sz="2000" smtClean="0">
                <a:ea typeface="ＭＳ Ｐゴシック" pitchFamily="34" charset="-128"/>
              </a:rPr>
              <a:t> levels and are involved in sour taste reception (think citrus fruit)</a:t>
            </a:r>
          </a:p>
        </p:txBody>
      </p:sp>
    </p:spTree>
    <p:extLst>
      <p:ext uri="{BB962C8B-B14F-4D97-AF65-F5344CB8AC3E}">
        <p14:creationId xmlns:p14="http://schemas.microsoft.com/office/powerpoint/2010/main" val="647721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4195">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419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419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4195">
                                            <p:txEl>
                                              <p:pRg st="11" end="1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41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447800"/>
            <a:ext cx="41592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56" name="Group 52"/>
          <p:cNvGraphicFramePr>
            <a:graphicFrameLocks noGrp="1"/>
          </p:cNvGraphicFramePr>
          <p:nvPr/>
        </p:nvGraphicFramePr>
        <p:xfrm>
          <a:off x="533400" y="1600200"/>
          <a:ext cx="2819400" cy="2835275"/>
        </p:xfrm>
        <a:graphic>
          <a:graphicData uri="http://schemas.openxmlformats.org/drawingml/2006/table">
            <a:tbl>
              <a:tblPr/>
              <a:tblGrid>
                <a:gridCol w="1512888"/>
                <a:gridCol w="1306512"/>
              </a:tblGrid>
              <a:tr h="6402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Amino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Side Chain</a:t>
                      </a:r>
                    </a:p>
                  </a:txBody>
                  <a:tcPr marT="45730" marB="4573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pKa</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cap="fla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Asp (D)</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Glu (E)</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4.3</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Arg (R)</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12.0</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Lys (K)</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10.5</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Cys (C)</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8.28 (-SH)</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Tyr (Y)</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10.1</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cap="flat">
                      <a:noFill/>
                    </a:lnB>
                    <a:lnTlToBr>
                      <a:noFill/>
                    </a:lnTlToBr>
                    <a:lnBlToTr>
                      <a:noFill/>
                    </a:lnBlToTr>
                    <a:noFill/>
                  </a:tcPr>
                </a:tc>
              </a:tr>
            </a:tbl>
          </a:graphicData>
        </a:graphic>
      </p:graphicFrame>
      <p:sp>
        <p:nvSpPr>
          <p:cNvPr id="45073" name="Rectangle 42"/>
          <p:cNvSpPr>
            <a:spLocks noChangeArrowheads="1"/>
          </p:cNvSpPr>
          <p:nvPr/>
        </p:nvSpPr>
        <p:spPr bwMode="auto">
          <a:xfrm>
            <a:off x="304800" y="6172200"/>
            <a:ext cx="372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cs typeface="Times New Roman" pitchFamily="18" charset="0"/>
              </a:rPr>
              <a:t>http://www.chemistry.mcmaster.ca/</a:t>
            </a:r>
            <a:endParaRPr lang="en-US" altLang="en-US" sz="1800"/>
          </a:p>
        </p:txBody>
      </p:sp>
      <p:sp>
        <p:nvSpPr>
          <p:cNvPr id="45074" name="Text Box 46"/>
          <p:cNvSpPr txBox="1">
            <a:spLocks noChangeArrowheads="1"/>
          </p:cNvSpPr>
          <p:nvPr/>
        </p:nvSpPr>
        <p:spPr bwMode="auto">
          <a:xfrm>
            <a:off x="304800" y="381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The acid dissociation constant pKa, determines the pH at which 50% of molecules have donated protons</a:t>
            </a:r>
          </a:p>
        </p:txBody>
      </p:sp>
      <p:sp>
        <p:nvSpPr>
          <p:cNvPr id="45075" name="Text Box 49"/>
          <p:cNvSpPr txBox="1">
            <a:spLocks noChangeArrowheads="1"/>
          </p:cNvSpPr>
          <p:nvPr/>
        </p:nvSpPr>
        <p:spPr bwMode="auto">
          <a:xfrm>
            <a:off x="4419600" y="5791200"/>
            <a:ext cx="434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a:t>(a): Glutamic acid (Glu)</a:t>
            </a:r>
          </a:p>
          <a:p>
            <a:pPr eaLnBrk="1" hangingPunct="1"/>
            <a:r>
              <a:rPr lang="en-US" altLang="en-US"/>
              <a:t>(b): Lysine (Lys)</a:t>
            </a:r>
          </a:p>
        </p:txBody>
      </p:sp>
      <p:pic>
        <p:nvPicPr>
          <p:cNvPr id="45076" name="Picture 51" descr="\mbox{pH} = \mbox{pK}_a - \log \frac{[H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572000"/>
            <a:ext cx="26511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7" name="Picture 53" descr="\mbox{pH} = \mbox{pK}_a - \log \frac{[H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341938"/>
            <a:ext cx="26511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8" name="Rectangle 54"/>
          <p:cNvSpPr>
            <a:spLocks noChangeArrowheads="1"/>
          </p:cNvSpPr>
          <p:nvPr/>
        </p:nvSpPr>
        <p:spPr bwMode="auto">
          <a:xfrm>
            <a:off x="3124200" y="5715000"/>
            <a:ext cx="228600" cy="13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a:p>
        </p:txBody>
      </p:sp>
      <p:sp>
        <p:nvSpPr>
          <p:cNvPr id="45079" name="Text Box 55"/>
          <p:cNvSpPr txBox="1">
            <a:spLocks noChangeArrowheads="1"/>
          </p:cNvSpPr>
          <p:nvPr/>
        </p:nvSpPr>
        <p:spPr bwMode="auto">
          <a:xfrm>
            <a:off x="3200400" y="5181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b="1"/>
              <a:t>+</a:t>
            </a:r>
          </a:p>
        </p:txBody>
      </p:sp>
      <p:cxnSp>
        <p:nvCxnSpPr>
          <p:cNvPr id="12" name="Straight Arrow Connector 11"/>
          <p:cNvCxnSpPr/>
          <p:nvPr/>
        </p:nvCxnSpPr>
        <p:spPr>
          <a:xfrm rot="5400000" flipH="1" flipV="1">
            <a:off x="3505200" y="3200400"/>
            <a:ext cx="1524000" cy="1371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81400" y="4724400"/>
            <a:ext cx="1371600" cy="990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68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smtClean="0">
                <a:ea typeface="ＭＳ Ｐゴシック" pitchFamily="34" charset="-128"/>
              </a:rPr>
              <a:t>pKa and pH</a:t>
            </a:r>
          </a:p>
        </p:txBody>
      </p:sp>
      <p:sp>
        <p:nvSpPr>
          <p:cNvPr id="3" name="Content Placeholder 2"/>
          <p:cNvSpPr>
            <a:spLocks noGrp="1"/>
          </p:cNvSpPr>
          <p:nvPr>
            <p:ph idx="1"/>
          </p:nvPr>
        </p:nvSpPr>
        <p:spPr/>
        <p:txBody>
          <a:bodyPr/>
          <a:lstStyle/>
          <a:p>
            <a:pPr eaLnBrk="1" hangingPunct="1">
              <a:defRPr/>
            </a:pPr>
            <a:r>
              <a:rPr lang="en-US" dirty="0" smtClean="0"/>
              <a:t>What happens when pH = </a:t>
            </a:r>
            <a:r>
              <a:rPr lang="en-US" dirty="0" err="1" smtClean="0"/>
              <a:t>pKa</a:t>
            </a:r>
            <a:r>
              <a:rPr lang="en-US" dirty="0" smtClean="0"/>
              <a:t>?</a:t>
            </a:r>
          </a:p>
          <a:p>
            <a:pPr eaLnBrk="1" hangingPunct="1">
              <a:defRPr/>
            </a:pPr>
            <a:endParaRPr lang="en-US" dirty="0" smtClean="0"/>
          </a:p>
          <a:p>
            <a:pPr eaLnBrk="1" hangingPunct="1">
              <a:defRPr/>
            </a:pPr>
            <a:endParaRPr lang="en-US" dirty="0" smtClean="0"/>
          </a:p>
          <a:p>
            <a:pPr eaLnBrk="1" hangingPunct="1">
              <a:defRPr/>
            </a:pPr>
            <a:r>
              <a:rPr lang="en-US" dirty="0" smtClean="0"/>
              <a:t>What does this mean for [HA] and [A</a:t>
            </a:r>
            <a:r>
              <a:rPr lang="en-US" baseline="30000" dirty="0" smtClean="0"/>
              <a:t>-</a:t>
            </a:r>
            <a:r>
              <a:rPr lang="en-US" dirty="0" smtClean="0"/>
              <a:t>]?</a:t>
            </a:r>
          </a:p>
          <a:p>
            <a:pPr eaLnBrk="1" hangingPunct="1">
              <a:defRPr/>
            </a:pPr>
            <a:endParaRPr lang="en-US" dirty="0" smtClean="0"/>
          </a:p>
          <a:p>
            <a:pPr eaLnBrk="1" hangingPunct="1">
              <a:defRPr/>
            </a:pPr>
            <a:r>
              <a:rPr lang="en-US" dirty="0" smtClean="0"/>
              <a:t>What does this mean for [HA</a:t>
            </a:r>
            <a:r>
              <a:rPr lang="en-US" baseline="30000" dirty="0" smtClean="0"/>
              <a:t>+</a:t>
            </a:r>
            <a:r>
              <a:rPr lang="en-US" dirty="0" smtClean="0"/>
              <a:t>] and [A]?</a:t>
            </a:r>
          </a:p>
          <a:p>
            <a:pPr eaLnBrk="1" hangingPunct="1">
              <a:defRPr/>
            </a:pPr>
            <a:endParaRPr lang="en-US" dirty="0" smtClean="0"/>
          </a:p>
          <a:p>
            <a:pPr marL="0" indent="0">
              <a:buFontTx/>
              <a:buNone/>
              <a:defRPr/>
            </a:pPr>
            <a:endParaRPr lang="en-US" dirty="0"/>
          </a:p>
        </p:txBody>
      </p:sp>
    </p:spTree>
    <p:extLst>
      <p:ext uri="{BB962C8B-B14F-4D97-AF65-F5344CB8AC3E}">
        <p14:creationId xmlns:p14="http://schemas.microsoft.com/office/powerpoint/2010/main" val="2654761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74638"/>
            <a:ext cx="8229600" cy="792162"/>
          </a:xfrm>
        </p:spPr>
        <p:txBody>
          <a:bodyPr/>
          <a:lstStyle/>
          <a:p>
            <a:pPr eaLnBrk="1" hangingPunct="1"/>
            <a:r>
              <a:rPr lang="en-US" altLang="en-US" sz="3200" smtClean="0"/>
              <a:t>Announcements</a:t>
            </a:r>
          </a:p>
        </p:txBody>
      </p:sp>
      <p:sp>
        <p:nvSpPr>
          <p:cNvPr id="3075" name="Rectangle 3"/>
          <p:cNvSpPr>
            <a:spLocks noGrp="1" noChangeArrowheads="1"/>
          </p:cNvSpPr>
          <p:nvPr>
            <p:ph type="body" idx="1"/>
          </p:nvPr>
        </p:nvSpPr>
        <p:spPr/>
        <p:txBody>
          <a:bodyPr/>
          <a:lstStyle/>
          <a:p>
            <a:pPr eaLnBrk="1" hangingPunct="1"/>
            <a:r>
              <a:rPr lang="en-US" altLang="en-US" sz="2400" dirty="0" smtClean="0"/>
              <a:t>Blackboard Quiz #2 due Sunday, Sept. </a:t>
            </a:r>
            <a:r>
              <a:rPr lang="en-US" altLang="en-US" sz="2400" dirty="0" smtClean="0"/>
              <a:t>4, </a:t>
            </a:r>
            <a:r>
              <a:rPr lang="en-US" altLang="en-US" sz="2400" dirty="0" smtClean="0"/>
              <a:t>11:59 pm. </a:t>
            </a:r>
          </a:p>
          <a:p>
            <a:pPr eaLnBrk="1" hangingPunct="1"/>
            <a:r>
              <a:rPr lang="en-US" altLang="en-US" sz="2400" dirty="0" smtClean="0">
                <a:hlinkClick r:id="rId3"/>
              </a:rPr>
              <a:t>http</a:t>
            </a:r>
            <a:r>
              <a:rPr lang="en-US" altLang="en-US" sz="2400" dirty="0">
                <a:hlinkClick r:id="rId3"/>
              </a:rPr>
              <a:t>://</a:t>
            </a:r>
            <a:r>
              <a:rPr lang="en-US" altLang="en-US" sz="2400" dirty="0" smtClean="0">
                <a:hlinkClick r:id="rId3"/>
              </a:rPr>
              <a:t>www.nature.com/news/the-tiniest-lego-a-tale-of-nanoscale-motors-rotors-switches-and-pumps-1.18262</a:t>
            </a:r>
            <a:endParaRPr lang="en-US" altLang="en-US" sz="2400" dirty="0" smtClean="0"/>
          </a:p>
          <a:p>
            <a:pPr eaLnBrk="1" hangingPunct="1"/>
            <a:r>
              <a:rPr lang="en-US" altLang="en-US" sz="2400" dirty="0" smtClean="0"/>
              <a:t>Article discusses bio-inspired </a:t>
            </a:r>
            <a:r>
              <a:rPr lang="en-US" altLang="en-US" sz="2400" dirty="0" err="1" smtClean="0"/>
              <a:t>nanomotors</a:t>
            </a:r>
            <a:r>
              <a:rPr lang="en-US" altLang="en-US" sz="2400" dirty="0" smtClean="0"/>
              <a:t> ‘the tiniest Lego’. </a:t>
            </a:r>
          </a:p>
        </p:txBody>
      </p:sp>
    </p:spTree>
    <p:extLst>
      <p:ext uri="{BB962C8B-B14F-4D97-AF65-F5344CB8AC3E}">
        <p14:creationId xmlns:p14="http://schemas.microsoft.com/office/powerpoint/2010/main" val="679157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tLang="en-US" sz="3600" dirty="0" err="1" smtClean="0">
                <a:ea typeface="ＭＳ Ｐゴシック" pitchFamily="34" charset="-128"/>
              </a:rPr>
              <a:t>pKa</a:t>
            </a:r>
            <a:r>
              <a:rPr lang="en-US" altLang="en-US" sz="3600" dirty="0" smtClean="0">
                <a:ea typeface="ＭＳ Ｐゴシック" pitchFamily="34" charset="-128"/>
              </a:rPr>
              <a:t> Example - Arginine</a:t>
            </a:r>
          </a:p>
        </p:txBody>
      </p:sp>
      <p:sp>
        <p:nvSpPr>
          <p:cNvPr id="104450" name="Content Placeholder 2"/>
          <p:cNvSpPr>
            <a:spLocks noGrp="1"/>
          </p:cNvSpPr>
          <p:nvPr>
            <p:ph idx="1"/>
          </p:nvPr>
        </p:nvSpPr>
        <p:spPr>
          <a:xfrm>
            <a:off x="457200" y="1752600"/>
            <a:ext cx="8229600" cy="4525963"/>
          </a:xfrm>
        </p:spPr>
        <p:txBody>
          <a:bodyPr/>
          <a:lstStyle/>
          <a:p>
            <a:pPr marL="0" indent="0">
              <a:buFontTx/>
              <a:buNone/>
            </a:pPr>
            <a:r>
              <a:rPr lang="en-US" altLang="en-US" dirty="0" smtClean="0">
                <a:ea typeface="ＭＳ Ｐゴシック" pitchFamily="34" charset="-128"/>
              </a:rPr>
              <a:t>The </a:t>
            </a:r>
            <a:r>
              <a:rPr lang="en-US" altLang="en-US" dirty="0" err="1" smtClean="0">
                <a:ea typeface="ＭＳ Ｐゴシック" pitchFamily="34" charset="-128"/>
              </a:rPr>
              <a:t>pKa</a:t>
            </a:r>
            <a:r>
              <a:rPr lang="en-US" altLang="en-US" dirty="0" smtClean="0">
                <a:ea typeface="ＭＳ Ｐゴシック" pitchFamily="34" charset="-128"/>
              </a:rPr>
              <a:t> for Arginine is 12.0. At pH = 7.0 (near physiological), what will the ratio of [HA+] to [A] be?</a:t>
            </a:r>
          </a:p>
          <a:p>
            <a:pPr marL="971550" lvl="1" indent="-514350">
              <a:buFontTx/>
              <a:buAutoNum type="alphaUcPeriod"/>
            </a:pPr>
            <a:r>
              <a:rPr lang="en-US" altLang="en-US" dirty="0" smtClean="0">
                <a:ea typeface="ＭＳ Ｐゴシック" pitchFamily="34" charset="-128"/>
              </a:rPr>
              <a:t>1,000,000</a:t>
            </a:r>
          </a:p>
          <a:p>
            <a:pPr marL="971550" lvl="1" indent="-514350">
              <a:buFontTx/>
              <a:buAutoNum type="alphaUcPeriod"/>
            </a:pPr>
            <a:r>
              <a:rPr lang="en-US" altLang="en-US" dirty="0" smtClean="0">
                <a:ea typeface="ＭＳ Ｐゴシック" pitchFamily="34" charset="-128"/>
              </a:rPr>
              <a:t>100,000</a:t>
            </a:r>
          </a:p>
          <a:p>
            <a:pPr marL="971550" lvl="1" indent="-514350">
              <a:buFontTx/>
              <a:buAutoNum type="alphaUcPeriod"/>
            </a:pPr>
            <a:r>
              <a:rPr lang="en-US" altLang="en-US" dirty="0" smtClean="0">
                <a:ea typeface="ＭＳ Ｐゴシック" pitchFamily="34" charset="-128"/>
              </a:rPr>
              <a:t>10</a:t>
            </a:r>
          </a:p>
          <a:p>
            <a:pPr marL="971550" lvl="1" indent="-514350">
              <a:buFontTx/>
              <a:buAutoNum type="alphaUcPeriod"/>
            </a:pPr>
            <a:r>
              <a:rPr lang="en-US" altLang="en-US" dirty="0" smtClean="0">
                <a:ea typeface="ＭＳ Ｐゴシック" pitchFamily="34" charset="-128"/>
              </a:rPr>
              <a:t>.00001</a:t>
            </a:r>
          </a:p>
          <a:p>
            <a:pPr marL="971550" lvl="1" indent="-514350">
              <a:buFontTx/>
              <a:buAutoNum type="alphaUcPeriod"/>
            </a:pPr>
            <a:r>
              <a:rPr lang="en-US" altLang="en-US" dirty="0" smtClean="0">
                <a:ea typeface="ＭＳ Ｐゴシック" pitchFamily="34" charset="-128"/>
              </a:rPr>
              <a:t>.0001</a:t>
            </a:r>
          </a:p>
        </p:txBody>
      </p:sp>
    </p:spTree>
    <p:extLst>
      <p:ext uri="{BB962C8B-B14F-4D97-AF65-F5344CB8AC3E}">
        <p14:creationId xmlns:p14="http://schemas.microsoft.com/office/powerpoint/2010/main" val="1016822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447800"/>
            <a:ext cx="8535987"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ext Box 3"/>
          <p:cNvSpPr txBox="1">
            <a:spLocks noChangeArrowheads="1"/>
          </p:cNvSpPr>
          <p:nvPr/>
        </p:nvSpPr>
        <p:spPr bwMode="auto">
          <a:xfrm>
            <a:off x="457200" y="304800"/>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Nonpolar side chains are uncharged, hydrophobic, and weakly reactive at physiological pH</a:t>
            </a:r>
          </a:p>
        </p:txBody>
      </p:sp>
      <p:sp>
        <p:nvSpPr>
          <p:cNvPr id="2" name="TextBox 1"/>
          <p:cNvSpPr txBox="1"/>
          <p:nvPr/>
        </p:nvSpPr>
        <p:spPr>
          <a:xfrm>
            <a:off x="303213" y="5334000"/>
            <a:ext cx="8154987" cy="1200329"/>
          </a:xfrm>
          <a:prstGeom prst="rect">
            <a:avLst/>
          </a:prstGeom>
          <a:noFill/>
        </p:spPr>
        <p:txBody>
          <a:bodyPr wrap="square" rtlCol="0">
            <a:spAutoFit/>
          </a:bodyPr>
          <a:lstStyle/>
          <a:p>
            <a:r>
              <a:rPr lang="en-US" dirty="0" smtClean="0"/>
              <a:t>Their roles in protein formation come from their different lengths, conformational flexibility and 3-dimensional shape. </a:t>
            </a:r>
          </a:p>
          <a:p>
            <a:r>
              <a:rPr lang="en-US" i="1" dirty="0" smtClean="0"/>
              <a:t>Additionally, methionine has a special role in initiating polypeptide chains during translation (when </a:t>
            </a:r>
            <a:r>
              <a:rPr lang="en-US" i="1" dirty="0" err="1" smtClean="0"/>
              <a:t>formylated</a:t>
            </a:r>
            <a:r>
              <a:rPr lang="en-US" i="1" dirty="0" smtClean="0"/>
              <a:t>). </a:t>
            </a:r>
            <a:endParaRPr lang="en-US" i="1" dirty="0"/>
          </a:p>
        </p:txBody>
      </p:sp>
    </p:spTree>
    <p:extLst>
      <p:ext uri="{BB962C8B-B14F-4D97-AF65-F5344CB8AC3E}">
        <p14:creationId xmlns:p14="http://schemas.microsoft.com/office/powerpoint/2010/main" val="33074846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292225"/>
            <a:ext cx="8535987"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Text Box 3"/>
          <p:cNvSpPr txBox="1">
            <a:spLocks noChangeArrowheads="1"/>
          </p:cNvSpPr>
          <p:nvPr/>
        </p:nvSpPr>
        <p:spPr bwMode="auto">
          <a:xfrm>
            <a:off x="990600" y="304800"/>
            <a:ext cx="716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These nonpolar side chains have additional interesting properties.</a:t>
            </a:r>
          </a:p>
        </p:txBody>
      </p:sp>
      <p:sp>
        <p:nvSpPr>
          <p:cNvPr id="51203" name="Text Box 4"/>
          <p:cNvSpPr txBox="1">
            <a:spLocks noChangeArrowheads="1"/>
          </p:cNvSpPr>
          <p:nvPr/>
        </p:nvSpPr>
        <p:spPr bwMode="auto">
          <a:xfrm>
            <a:off x="457200" y="4038600"/>
            <a:ext cx="77724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buFontTx/>
              <a:buChar char="•"/>
            </a:pPr>
            <a:r>
              <a:rPr lang="en-US" altLang="en-US" sz="1800"/>
              <a:t> </a:t>
            </a:r>
            <a:r>
              <a:rPr lang="en-US" altLang="en-US" sz="1800" b="1"/>
              <a:t>Glycine:</a:t>
            </a:r>
            <a:r>
              <a:rPr lang="en-US" altLang="en-US" sz="1800"/>
              <a:t> Can be in hydrophobic or hydrophilic environment. Short side chain length allows close contact with other peptides</a:t>
            </a:r>
          </a:p>
          <a:p>
            <a:pPr eaLnBrk="1" hangingPunct="1">
              <a:spcBef>
                <a:spcPct val="50000"/>
              </a:spcBef>
              <a:buFontTx/>
              <a:buChar char="•"/>
            </a:pPr>
            <a:r>
              <a:rPr lang="en-US" altLang="en-US" sz="1800"/>
              <a:t> </a:t>
            </a:r>
            <a:r>
              <a:rPr lang="en-US" altLang="en-US" sz="1800" b="1"/>
              <a:t>Cysteine:</a:t>
            </a:r>
            <a:r>
              <a:rPr lang="en-US" altLang="en-US" sz="1800"/>
              <a:t> The sulfur on the end can react with another cysteine to form a </a:t>
            </a:r>
            <a:r>
              <a:rPr lang="en-US" altLang="en-US" sz="1800" i="1"/>
              <a:t>covalent </a:t>
            </a:r>
            <a:r>
              <a:rPr lang="en-US" altLang="en-US" sz="1800"/>
              <a:t>disulfide bond that is often used to structurally stabilize proteins. </a:t>
            </a:r>
          </a:p>
          <a:p>
            <a:pPr eaLnBrk="1" hangingPunct="1">
              <a:spcBef>
                <a:spcPct val="50000"/>
              </a:spcBef>
              <a:buFontTx/>
              <a:buChar char="•"/>
            </a:pPr>
            <a:r>
              <a:rPr lang="en-US" altLang="en-US" sz="1800"/>
              <a:t> </a:t>
            </a:r>
            <a:r>
              <a:rPr lang="en-US" altLang="en-US" sz="1800" b="1"/>
              <a:t>Proline:</a:t>
            </a:r>
            <a:r>
              <a:rPr lang="en-US" altLang="en-US" sz="1800"/>
              <a:t> This side chain conformation promotes </a:t>
            </a:r>
            <a:r>
              <a:rPr lang="ja-JP" altLang="en-US" sz="1800"/>
              <a:t>“</a:t>
            </a:r>
            <a:r>
              <a:rPr lang="en-US" altLang="ja-JP" sz="1800"/>
              <a:t>kinks</a:t>
            </a:r>
            <a:r>
              <a:rPr lang="ja-JP" altLang="en-US" sz="1800"/>
              <a:t>”</a:t>
            </a:r>
            <a:r>
              <a:rPr lang="en-US" altLang="ja-JP" sz="1800"/>
              <a:t> in protein structure due to ringed side chain. Often occurs as a transition between different protein sections. </a:t>
            </a:r>
            <a:endParaRPr lang="en-US" altLang="en-US" sz="1800"/>
          </a:p>
        </p:txBody>
      </p:sp>
    </p:spTree>
    <p:extLst>
      <p:ext uri="{BB962C8B-B14F-4D97-AF65-F5344CB8AC3E}">
        <p14:creationId xmlns:p14="http://schemas.microsoft.com/office/powerpoint/2010/main" val="3822188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43013"/>
            <a:ext cx="3894137"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ext Box 3"/>
          <p:cNvSpPr txBox="1">
            <a:spLocks noChangeArrowheads="1"/>
          </p:cNvSpPr>
          <p:nvPr/>
        </p:nvSpPr>
        <p:spPr bwMode="auto">
          <a:xfrm>
            <a:off x="914400" y="152400"/>
            <a:ext cx="7239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Second string: One major type of secondary structure is the alpha helix conformation</a:t>
            </a:r>
          </a:p>
        </p:txBody>
      </p:sp>
      <p:sp>
        <p:nvSpPr>
          <p:cNvPr id="36868" name="Text Box 4"/>
          <p:cNvSpPr txBox="1">
            <a:spLocks noChangeArrowheads="1"/>
          </p:cNvSpPr>
          <p:nvPr/>
        </p:nvSpPr>
        <p:spPr bwMode="auto">
          <a:xfrm>
            <a:off x="4572000" y="1295400"/>
            <a:ext cx="4419600"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buFontTx/>
              <a:buChar char="•"/>
            </a:pPr>
            <a:r>
              <a:rPr lang="en-US" altLang="en-US" sz="1800" dirty="0"/>
              <a:t> Discovered by Linus Pauling and Robert Corey and confirmed using X-ray </a:t>
            </a:r>
            <a:r>
              <a:rPr lang="en-US" altLang="en-US" sz="1800" dirty="0" err="1"/>
              <a:t>crysallography</a:t>
            </a:r>
            <a:endParaRPr lang="en-US" altLang="en-US" sz="1800" dirty="0"/>
          </a:p>
          <a:p>
            <a:pPr eaLnBrk="1" hangingPunct="1">
              <a:spcBef>
                <a:spcPct val="50000"/>
              </a:spcBef>
              <a:buFontTx/>
              <a:buChar char="•"/>
            </a:pPr>
            <a:r>
              <a:rPr lang="en-US" altLang="en-US" sz="1800" dirty="0"/>
              <a:t>Stable conformation due to large number of hydrogen bonds (shown in yellow)</a:t>
            </a:r>
          </a:p>
          <a:p>
            <a:pPr eaLnBrk="1" hangingPunct="1">
              <a:spcBef>
                <a:spcPct val="50000"/>
              </a:spcBef>
              <a:buFontTx/>
              <a:buChar char="•"/>
            </a:pPr>
            <a:r>
              <a:rPr lang="en-US" altLang="en-US" sz="1800" dirty="0"/>
              <a:t>Backbone is inside of helix. </a:t>
            </a:r>
            <a:r>
              <a:rPr lang="en-US" altLang="en-US" sz="1800" b="1" dirty="0"/>
              <a:t>Side chains project out </a:t>
            </a:r>
          </a:p>
          <a:p>
            <a:pPr eaLnBrk="1" hangingPunct="1">
              <a:spcBef>
                <a:spcPct val="50000"/>
              </a:spcBef>
              <a:buFontTx/>
              <a:buChar char="•"/>
            </a:pPr>
            <a:r>
              <a:rPr lang="en-US" altLang="en-US" sz="1800" dirty="0"/>
              <a:t> For water-soluble proteins, outer surface is polar and hydrophilic and inner surface is nonpolar and hydrophobic</a:t>
            </a:r>
          </a:p>
          <a:p>
            <a:pPr eaLnBrk="1" hangingPunct="1">
              <a:spcBef>
                <a:spcPct val="50000"/>
              </a:spcBef>
              <a:buFontTx/>
              <a:buChar char="•"/>
            </a:pPr>
            <a:r>
              <a:rPr lang="en-US" altLang="en-US" sz="1800" dirty="0"/>
              <a:t> Interactions between residues (amino acids) 4 away from each other important because each turn occurs in 3.6 residues</a:t>
            </a:r>
          </a:p>
        </p:txBody>
      </p:sp>
    </p:spTree>
    <p:extLst>
      <p:ext uri="{BB962C8B-B14F-4D97-AF65-F5344CB8AC3E}">
        <p14:creationId xmlns:p14="http://schemas.microsoft.com/office/powerpoint/2010/main" val="2914449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6868">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68">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68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263" y="457200"/>
            <a:ext cx="539273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ext Box 3"/>
          <p:cNvSpPr txBox="1">
            <a:spLocks noChangeArrowheads="1"/>
          </p:cNvSpPr>
          <p:nvPr/>
        </p:nvSpPr>
        <p:spPr bwMode="auto">
          <a:xfrm>
            <a:off x="5791200" y="228600"/>
            <a:ext cx="3200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Beta-pleated sheet is the other main type of secondary structure</a:t>
            </a:r>
          </a:p>
        </p:txBody>
      </p:sp>
      <p:sp>
        <p:nvSpPr>
          <p:cNvPr id="37892" name="Text Box 4"/>
          <p:cNvSpPr txBox="1">
            <a:spLocks noChangeArrowheads="1"/>
          </p:cNvSpPr>
          <p:nvPr/>
        </p:nvSpPr>
        <p:spPr bwMode="auto">
          <a:xfrm>
            <a:off x="533400" y="4737100"/>
            <a:ext cx="8153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1085850" indent="-34290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dirty="0"/>
              <a:t>1.  Characterized by a large number of H bonds perpendicular to polypeptide chain long axis; project across from one part of chain to another</a:t>
            </a:r>
          </a:p>
          <a:p>
            <a:pPr eaLnBrk="1" hangingPunct="1">
              <a:buFontTx/>
              <a:buAutoNum type="arabicPeriod" startAt="2"/>
            </a:pPr>
            <a:r>
              <a:rPr lang="en-US" altLang="en-US" sz="1800" dirty="0"/>
              <a:t>β strands highly extended; sheet resists pulling (tensile) forces; very strong </a:t>
            </a:r>
          </a:p>
          <a:p>
            <a:pPr lvl="1" eaLnBrk="1" hangingPunct="1">
              <a:buFont typeface="Arial" pitchFamily="34" charset="0"/>
              <a:buChar char="•"/>
            </a:pPr>
            <a:r>
              <a:rPr lang="en-US" altLang="en-US" sz="1800" dirty="0"/>
              <a:t>Example: silk fibroin</a:t>
            </a:r>
          </a:p>
          <a:p>
            <a:pPr lvl="1" eaLnBrk="1" hangingPunct="1">
              <a:buFont typeface="Arial" pitchFamily="34" charset="0"/>
              <a:buChar char="•"/>
            </a:pPr>
            <a:r>
              <a:rPr lang="en-US" altLang="en-US" sz="1800" dirty="0"/>
              <a:t>Spider silk is 1/10 thickness of human hair, but roughly 5x stronger than a steel </a:t>
            </a:r>
            <a:r>
              <a:rPr lang="en-US" altLang="en-US" sz="1800" dirty="0" smtClean="0"/>
              <a:t>fiber of comparable thickness</a:t>
            </a:r>
            <a:endParaRPr lang="en-US" altLang="en-US" sz="1800" dirty="0"/>
          </a:p>
        </p:txBody>
      </p:sp>
      <p:sp>
        <p:nvSpPr>
          <p:cNvPr id="55300" name="Text Box 6"/>
          <p:cNvSpPr txBox="1">
            <a:spLocks noChangeArrowheads="1"/>
          </p:cNvSpPr>
          <p:nvPr/>
        </p:nvSpPr>
        <p:spPr bwMode="auto">
          <a:xfrm>
            <a:off x="5791200" y="1676400"/>
            <a:ext cx="29718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(a): Beta strand</a:t>
            </a:r>
            <a:r>
              <a:rPr lang="en-US" altLang="en-US" sz="1800"/>
              <a:t>, consisting of one polypeptide backbone</a:t>
            </a:r>
          </a:p>
          <a:p>
            <a:pPr eaLnBrk="1" hangingPunct="1">
              <a:spcBef>
                <a:spcPct val="50000"/>
              </a:spcBef>
            </a:pPr>
            <a:r>
              <a:rPr lang="en-US" altLang="en-US" sz="1800" b="1"/>
              <a:t>(b): Beta sheet,</a:t>
            </a:r>
            <a:r>
              <a:rPr lang="en-US" altLang="en-US" sz="1800"/>
              <a:t> consisting of beta strands joined by hydrogen bonds</a:t>
            </a:r>
          </a:p>
        </p:txBody>
      </p:sp>
    </p:spTree>
    <p:extLst>
      <p:ext uri="{BB962C8B-B14F-4D97-AF65-F5344CB8AC3E}">
        <p14:creationId xmlns:p14="http://schemas.microsoft.com/office/powerpoint/2010/main" val="127764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87450"/>
            <a:ext cx="4378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Text Box 3"/>
          <p:cNvSpPr txBox="1">
            <a:spLocks noChangeArrowheads="1"/>
          </p:cNvSpPr>
          <p:nvPr/>
        </p:nvSpPr>
        <p:spPr bwMode="auto">
          <a:xfrm>
            <a:off x="914400" y="76200"/>
            <a:ext cx="7315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Schematic depiction of secondary structures showing tertiary structure of ribonuclease</a:t>
            </a:r>
          </a:p>
        </p:txBody>
      </p:sp>
      <p:sp>
        <p:nvSpPr>
          <p:cNvPr id="57347" name="Line 4"/>
          <p:cNvSpPr>
            <a:spLocks noChangeShapeType="1"/>
          </p:cNvSpPr>
          <p:nvPr/>
        </p:nvSpPr>
        <p:spPr bwMode="auto">
          <a:xfrm flipH="1">
            <a:off x="4343400" y="1752600"/>
            <a:ext cx="1066800" cy="838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48" name="Line 6"/>
          <p:cNvSpPr>
            <a:spLocks noChangeShapeType="1"/>
          </p:cNvSpPr>
          <p:nvPr/>
        </p:nvSpPr>
        <p:spPr bwMode="auto">
          <a:xfrm flipH="1">
            <a:off x="4648200" y="1752600"/>
            <a:ext cx="762000" cy="2209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49" name="Text Box 7"/>
          <p:cNvSpPr txBox="1">
            <a:spLocks noChangeArrowheads="1"/>
          </p:cNvSpPr>
          <p:nvPr/>
        </p:nvSpPr>
        <p:spPr bwMode="auto">
          <a:xfrm>
            <a:off x="5410200" y="1524000"/>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dirty="0">
                <a:solidFill>
                  <a:srgbClr val="666633"/>
                </a:solidFill>
              </a:rPr>
              <a:t>Alpha </a:t>
            </a:r>
            <a:r>
              <a:rPr lang="en-US" altLang="en-US" sz="1800" b="1" dirty="0" smtClean="0">
                <a:solidFill>
                  <a:srgbClr val="666633"/>
                </a:solidFill>
              </a:rPr>
              <a:t>helix </a:t>
            </a:r>
            <a:r>
              <a:rPr lang="en-US" altLang="en-US" sz="1800" b="1" dirty="0">
                <a:solidFill>
                  <a:srgbClr val="666633"/>
                </a:solidFill>
              </a:rPr>
              <a:t>(green)</a:t>
            </a:r>
          </a:p>
        </p:txBody>
      </p:sp>
      <p:sp>
        <p:nvSpPr>
          <p:cNvPr id="57350" name="Line 8"/>
          <p:cNvSpPr>
            <a:spLocks noChangeShapeType="1"/>
          </p:cNvSpPr>
          <p:nvPr/>
        </p:nvSpPr>
        <p:spPr bwMode="auto">
          <a:xfrm flipH="1" flipV="1">
            <a:off x="4724400" y="4876800"/>
            <a:ext cx="990600" cy="838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1" name="Line 9"/>
          <p:cNvSpPr>
            <a:spLocks noChangeShapeType="1"/>
          </p:cNvSpPr>
          <p:nvPr/>
        </p:nvSpPr>
        <p:spPr bwMode="auto">
          <a:xfrm flipH="1" flipV="1">
            <a:off x="3657600" y="3048000"/>
            <a:ext cx="20574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2" name="Text Box 10"/>
          <p:cNvSpPr txBox="1">
            <a:spLocks noChangeArrowheads="1"/>
          </p:cNvSpPr>
          <p:nvPr/>
        </p:nvSpPr>
        <p:spPr bwMode="auto">
          <a:xfrm>
            <a:off x="5715000" y="5500688"/>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dirty="0">
                <a:solidFill>
                  <a:srgbClr val="FF3300"/>
                </a:solidFill>
              </a:rPr>
              <a:t>Beta </a:t>
            </a:r>
            <a:r>
              <a:rPr lang="en-US" altLang="en-US" sz="1800" b="1" dirty="0" smtClean="0">
                <a:solidFill>
                  <a:srgbClr val="FF3300"/>
                </a:solidFill>
              </a:rPr>
              <a:t>sheet, flat arrows </a:t>
            </a:r>
            <a:r>
              <a:rPr lang="en-US" altLang="en-US" sz="1800" b="1" dirty="0">
                <a:solidFill>
                  <a:srgbClr val="FF3300"/>
                </a:solidFill>
              </a:rPr>
              <a:t>(red)</a:t>
            </a:r>
          </a:p>
        </p:txBody>
      </p:sp>
      <p:sp>
        <p:nvSpPr>
          <p:cNvPr id="57353" name="Text Box 11"/>
          <p:cNvSpPr txBox="1">
            <a:spLocks noChangeArrowheads="1"/>
          </p:cNvSpPr>
          <p:nvPr/>
        </p:nvSpPr>
        <p:spPr bwMode="auto">
          <a:xfrm>
            <a:off x="6248400" y="3397250"/>
            <a:ext cx="1219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solidFill>
                  <a:schemeClr val="accent2"/>
                </a:solidFill>
              </a:rPr>
              <a:t>Cysteine disulfide bond</a:t>
            </a:r>
          </a:p>
        </p:txBody>
      </p:sp>
      <p:sp>
        <p:nvSpPr>
          <p:cNvPr id="57354" name="Line 12"/>
          <p:cNvSpPr>
            <a:spLocks noChangeShapeType="1"/>
          </p:cNvSpPr>
          <p:nvPr/>
        </p:nvSpPr>
        <p:spPr bwMode="auto">
          <a:xfrm flipH="1">
            <a:off x="6019800" y="3810000"/>
            <a:ext cx="228600" cy="457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5" name="Text Box 13"/>
          <p:cNvSpPr txBox="1">
            <a:spLocks noChangeArrowheads="1"/>
          </p:cNvSpPr>
          <p:nvPr/>
        </p:nvSpPr>
        <p:spPr bwMode="auto">
          <a:xfrm>
            <a:off x="1066800" y="4800600"/>
            <a:ext cx="2209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b="1">
                <a:solidFill>
                  <a:srgbClr val="66FF33"/>
                </a:solidFill>
              </a:rPr>
              <a:t>Irregular structure, </a:t>
            </a:r>
          </a:p>
          <a:p>
            <a:pPr eaLnBrk="1" hangingPunct="1"/>
            <a:r>
              <a:rPr lang="en-US" altLang="en-US" sz="1800" b="1">
                <a:solidFill>
                  <a:srgbClr val="66FF33"/>
                </a:solidFill>
              </a:rPr>
              <a:t>Loops and turns</a:t>
            </a:r>
          </a:p>
        </p:txBody>
      </p:sp>
      <p:sp>
        <p:nvSpPr>
          <p:cNvPr id="57356" name="Line 14"/>
          <p:cNvSpPr>
            <a:spLocks noChangeShapeType="1"/>
          </p:cNvSpPr>
          <p:nvPr/>
        </p:nvSpPr>
        <p:spPr bwMode="auto">
          <a:xfrm flipV="1">
            <a:off x="2438400" y="5029200"/>
            <a:ext cx="990600" cy="228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7" name="Line 15"/>
          <p:cNvSpPr>
            <a:spLocks noChangeShapeType="1"/>
          </p:cNvSpPr>
          <p:nvPr/>
        </p:nvSpPr>
        <p:spPr bwMode="auto">
          <a:xfrm flipH="1" flipV="1">
            <a:off x="2133600" y="2667000"/>
            <a:ext cx="304800" cy="2590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8" name="Rectangle 16"/>
          <p:cNvSpPr>
            <a:spLocks noChangeArrowheads="1"/>
          </p:cNvSpPr>
          <p:nvPr/>
        </p:nvSpPr>
        <p:spPr bwMode="auto">
          <a:xfrm>
            <a:off x="157163" y="6248400"/>
            <a:ext cx="8758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30000"/>
              </a:spcBef>
            </a:pPr>
            <a:r>
              <a:rPr lang="en-US" altLang="en-US"/>
              <a:t>Irregular regions often sites of greatest biologic activity, Most flexible regions</a:t>
            </a:r>
          </a:p>
        </p:txBody>
      </p:sp>
    </p:spTree>
    <p:extLst>
      <p:ext uri="{BB962C8B-B14F-4D97-AF65-F5344CB8AC3E}">
        <p14:creationId xmlns:p14="http://schemas.microsoft.com/office/powerpoint/2010/main" val="2888009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318135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 Box 3"/>
          <p:cNvSpPr txBox="1">
            <a:spLocks noChangeArrowheads="1"/>
          </p:cNvSpPr>
          <p:nvPr/>
        </p:nvSpPr>
        <p:spPr bwMode="auto">
          <a:xfrm>
            <a:off x="1066800" y="228600"/>
            <a:ext cx="6934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Protein tertiary conformations are typically globular or fibrous</a:t>
            </a:r>
          </a:p>
        </p:txBody>
      </p:sp>
      <p:sp>
        <p:nvSpPr>
          <p:cNvPr id="59395" name="Text Box 4"/>
          <p:cNvSpPr txBox="1">
            <a:spLocks noChangeArrowheads="1"/>
          </p:cNvSpPr>
          <p:nvPr/>
        </p:nvSpPr>
        <p:spPr bwMode="auto">
          <a:xfrm>
            <a:off x="1143000" y="4873625"/>
            <a:ext cx="28956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spcBef>
                <a:spcPct val="25000"/>
              </a:spcBef>
            </a:pPr>
            <a:r>
              <a:rPr lang="en-US" altLang="en-US" sz="1800" b="1" u="sng"/>
              <a:t>Globular</a:t>
            </a:r>
          </a:p>
          <a:p>
            <a:pPr eaLnBrk="1" hangingPunct="1">
              <a:spcBef>
                <a:spcPct val="25000"/>
              </a:spcBef>
            </a:pPr>
            <a:r>
              <a:rPr lang="en-US" altLang="en-US" sz="1800"/>
              <a:t>Myoglobin: important oxygen carrier in muscle</a:t>
            </a:r>
          </a:p>
          <a:p>
            <a:pPr eaLnBrk="1" hangingPunct="1">
              <a:spcBef>
                <a:spcPct val="25000"/>
              </a:spcBef>
            </a:pPr>
            <a:r>
              <a:rPr lang="en-US" altLang="en-US" sz="1800"/>
              <a:t>First protein whose tertiary structure was solved</a:t>
            </a:r>
          </a:p>
        </p:txBody>
      </p:sp>
      <p:sp>
        <p:nvSpPr>
          <p:cNvPr id="40965" name="Text Box 5"/>
          <p:cNvSpPr txBox="1">
            <a:spLocks noChangeArrowheads="1"/>
          </p:cNvSpPr>
          <p:nvPr/>
        </p:nvSpPr>
        <p:spPr bwMode="auto">
          <a:xfrm>
            <a:off x="5105400" y="4876800"/>
            <a:ext cx="289560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spcBef>
                <a:spcPct val="25000"/>
              </a:spcBef>
            </a:pPr>
            <a:r>
              <a:rPr lang="en-US" altLang="en-US" sz="1800" b="1" u="sng"/>
              <a:t>Fibrous</a:t>
            </a:r>
          </a:p>
          <a:p>
            <a:pPr eaLnBrk="1" hangingPunct="1">
              <a:spcBef>
                <a:spcPct val="25000"/>
              </a:spcBef>
            </a:pPr>
            <a:r>
              <a:rPr lang="en-US" altLang="en-US" sz="1800"/>
              <a:t>Collagen: important connective tissue</a:t>
            </a:r>
          </a:p>
          <a:p>
            <a:pPr eaLnBrk="1" hangingPunct="1">
              <a:spcBef>
                <a:spcPct val="25000"/>
              </a:spcBef>
            </a:pPr>
            <a:r>
              <a:rPr lang="en-US" altLang="en-US" sz="1800"/>
              <a:t>Coiled triple helix gives it great tensile strength</a:t>
            </a:r>
          </a:p>
        </p:txBody>
      </p:sp>
      <p:pic>
        <p:nvPicPr>
          <p:cNvPr id="40966" name="Picture 6" descr="ch19f43_Alberts_collag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685800"/>
            <a:ext cx="41529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7" descr="ch19f44_Alberts_collagenfibri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2743200"/>
            <a:ext cx="44354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498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1647825"/>
            <a:ext cx="428783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3"/>
          <p:cNvSpPr txBox="1">
            <a:spLocks noChangeArrowheads="1"/>
          </p:cNvSpPr>
          <p:nvPr/>
        </p:nvSpPr>
        <p:spPr bwMode="auto">
          <a:xfrm>
            <a:off x="838200" y="228600"/>
            <a:ext cx="7772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Noncovalent bonds are critical for the formation of protein secondary and tertiary structures from a given amino acid chain (primary structure)</a:t>
            </a:r>
          </a:p>
        </p:txBody>
      </p:sp>
    </p:spTree>
    <p:extLst>
      <p:ext uri="{BB962C8B-B14F-4D97-AF65-F5344CB8AC3E}">
        <p14:creationId xmlns:p14="http://schemas.microsoft.com/office/powerpoint/2010/main" val="316527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0" y="274638"/>
            <a:ext cx="9144000" cy="1020762"/>
          </a:xfrm>
        </p:spPr>
        <p:txBody>
          <a:bodyPr/>
          <a:lstStyle/>
          <a:p>
            <a:r>
              <a:rPr lang="en-US" altLang="en-US" sz="2600" u="sng" smtClean="0">
                <a:ea typeface="ＭＳ Ｐゴシック" pitchFamily="34" charset="-128"/>
              </a:rPr>
              <a:t>All molecular structures are Gibbs free energy minimizers</a:t>
            </a:r>
            <a:br>
              <a:rPr lang="en-US" altLang="en-US" sz="2600" u="sng" smtClean="0">
                <a:ea typeface="ＭＳ Ｐゴシック" pitchFamily="34" charset="-128"/>
              </a:rPr>
            </a:br>
            <a:r>
              <a:rPr lang="en-US" altLang="en-US" sz="2400" smtClean="0">
                <a:ea typeface="ＭＳ Ｐゴシック" pitchFamily="34" charset="-128"/>
              </a:rPr>
              <a:t>Protein structures are studied in this manner</a:t>
            </a:r>
          </a:p>
        </p:txBody>
      </p:sp>
      <p:sp>
        <p:nvSpPr>
          <p:cNvPr id="121859" name="Rectangle 3"/>
          <p:cNvSpPr>
            <a:spLocks noGrp="1" noChangeArrowheads="1"/>
          </p:cNvSpPr>
          <p:nvPr>
            <p:ph type="body" idx="1"/>
          </p:nvPr>
        </p:nvSpPr>
        <p:spPr>
          <a:xfrm>
            <a:off x="304800" y="1600200"/>
            <a:ext cx="8534400" cy="4525963"/>
          </a:xfrm>
        </p:spPr>
        <p:txBody>
          <a:bodyPr/>
          <a:lstStyle/>
          <a:p>
            <a:r>
              <a:rPr lang="en-US" altLang="en-US" sz="2400" smtClean="0">
                <a:latin typeface="Symbol" pitchFamily="18" charset="2"/>
                <a:ea typeface="ＭＳ Ｐゴシック" pitchFamily="34" charset="-128"/>
              </a:rPr>
              <a:t>D</a:t>
            </a:r>
            <a:r>
              <a:rPr lang="en-US" altLang="en-US" sz="2400" smtClean="0">
                <a:ea typeface="ＭＳ Ｐゴシック" pitchFamily="34" charset="-128"/>
              </a:rPr>
              <a:t>G=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E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p</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V –T</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S, </a:t>
            </a:r>
          </a:p>
          <a:p>
            <a:pPr lvl="1"/>
            <a:r>
              <a:rPr lang="en-US" altLang="en-US" sz="2000" smtClean="0">
                <a:ea typeface="ＭＳ Ｐゴシック" pitchFamily="34" charset="-128"/>
              </a:rPr>
              <a:t>G is the Gibbs free energy</a:t>
            </a:r>
          </a:p>
          <a:p>
            <a:pPr lvl="1"/>
            <a:r>
              <a:rPr lang="en-US" altLang="en-US" sz="2000" smtClean="0">
                <a:ea typeface="ＭＳ Ｐゴシック" pitchFamily="34" charset="-128"/>
              </a:rPr>
              <a:t>E is the energy</a:t>
            </a:r>
          </a:p>
          <a:p>
            <a:pPr lvl="1"/>
            <a:r>
              <a:rPr lang="en-US" altLang="en-US" sz="2000" smtClean="0">
                <a:ea typeface="ＭＳ Ｐゴシック" pitchFamily="34" charset="-128"/>
              </a:rPr>
              <a:t>p is pressure</a:t>
            </a:r>
          </a:p>
          <a:p>
            <a:pPr lvl="1"/>
            <a:r>
              <a:rPr lang="en-US" altLang="en-US" sz="2000" smtClean="0">
                <a:ea typeface="ＭＳ Ｐゴシック" pitchFamily="34" charset="-128"/>
              </a:rPr>
              <a:t>V is volume</a:t>
            </a:r>
          </a:p>
          <a:p>
            <a:pPr lvl="1"/>
            <a:r>
              <a:rPr lang="en-US" altLang="en-US" sz="2000" smtClean="0">
                <a:ea typeface="ＭＳ Ｐゴシック" pitchFamily="34" charset="-128"/>
              </a:rPr>
              <a:t>T is temperature in Kelvin</a:t>
            </a:r>
          </a:p>
          <a:p>
            <a:pPr lvl="1"/>
            <a:r>
              <a:rPr lang="en-US" altLang="en-US" sz="2000" smtClean="0">
                <a:ea typeface="ＭＳ Ｐゴシック" pitchFamily="34" charset="-128"/>
              </a:rPr>
              <a:t>S is entropy</a:t>
            </a:r>
          </a:p>
          <a:p>
            <a:r>
              <a:rPr lang="en-US" altLang="en-US" sz="2400" smtClean="0">
                <a:ea typeface="ＭＳ Ｐゴシック" pitchFamily="34" charset="-128"/>
              </a:rPr>
              <a:t>In most experiments and models within the cell, the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p</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V is assumed to be nearly zero, giving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G=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E –T</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S</a:t>
            </a:r>
          </a:p>
        </p:txBody>
      </p:sp>
    </p:spTree>
    <p:extLst>
      <p:ext uri="{BB962C8B-B14F-4D97-AF65-F5344CB8AC3E}">
        <p14:creationId xmlns:p14="http://schemas.microsoft.com/office/powerpoint/2010/main" val="3526350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0" y="274638"/>
            <a:ext cx="9144000" cy="1020762"/>
          </a:xfrm>
        </p:spPr>
        <p:txBody>
          <a:bodyPr/>
          <a:lstStyle/>
          <a:p>
            <a:r>
              <a:rPr lang="en-US" altLang="en-US" sz="2600" u="sng" smtClean="0">
                <a:ea typeface="ＭＳ Ｐゴシック" pitchFamily="34" charset="-128"/>
              </a:rPr>
              <a:t>All molecular structures are Gibbs free energy minimizers</a:t>
            </a:r>
            <a:br>
              <a:rPr lang="en-US" altLang="en-US" sz="2600" u="sng" smtClean="0">
                <a:ea typeface="ＭＳ Ｐゴシック" pitchFamily="34" charset="-128"/>
              </a:rPr>
            </a:br>
            <a:r>
              <a:rPr lang="en-US" altLang="en-US" sz="2400" smtClean="0">
                <a:ea typeface="ＭＳ Ｐゴシック" pitchFamily="34" charset="-128"/>
              </a:rPr>
              <a:t>Protein structures are studied in this manner</a:t>
            </a:r>
          </a:p>
        </p:txBody>
      </p:sp>
      <p:sp>
        <p:nvSpPr>
          <p:cNvPr id="121859" name="Rectangle 3"/>
          <p:cNvSpPr>
            <a:spLocks noGrp="1" noChangeArrowheads="1"/>
          </p:cNvSpPr>
          <p:nvPr>
            <p:ph type="body" idx="1"/>
          </p:nvPr>
        </p:nvSpPr>
        <p:spPr>
          <a:xfrm>
            <a:off x="304800" y="1600200"/>
            <a:ext cx="8534400" cy="4525963"/>
          </a:xfrm>
        </p:spPr>
        <p:txBody>
          <a:bodyPr/>
          <a:lstStyle/>
          <a:p>
            <a:r>
              <a:rPr lang="en-US" altLang="en-US" sz="2400" smtClean="0">
                <a:ea typeface="ＭＳ Ｐゴシック" pitchFamily="34" charset="-128"/>
              </a:rPr>
              <a:t>Given some starting configuration of a structure, want to minimize G (make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G as negative as possible)</a:t>
            </a:r>
          </a:p>
          <a:p>
            <a:r>
              <a:rPr lang="en-US" altLang="en-US" sz="2400" smtClean="0">
                <a:ea typeface="ＭＳ Ｐゴシック" pitchFamily="34" charset="-128"/>
              </a:rPr>
              <a:t>Changes in potential energy result from electrostatic interactions (covalent, hydrogen bonds, van der Waals)</a:t>
            </a:r>
          </a:p>
          <a:p>
            <a:r>
              <a:rPr lang="ja-JP" altLang="en-US" sz="2400" smtClean="0">
                <a:ea typeface="ＭＳ Ｐゴシック" pitchFamily="34" charset="-128"/>
              </a:rPr>
              <a:t>“</a:t>
            </a:r>
            <a:r>
              <a:rPr lang="en-US" altLang="ja-JP" sz="2400" smtClean="0">
                <a:ea typeface="ＭＳ Ｐゴシック" pitchFamily="34" charset="-128"/>
              </a:rPr>
              <a:t>Hydrophobicity results from depriving water molecules of some of their configurational entropy</a:t>
            </a:r>
            <a:r>
              <a:rPr lang="ja-JP" altLang="en-US" sz="2400" smtClean="0">
                <a:ea typeface="ＭＳ Ｐゴシック" pitchFamily="34" charset="-128"/>
              </a:rPr>
              <a:t>”</a:t>
            </a:r>
            <a:r>
              <a:rPr lang="en-US" altLang="ja-JP" sz="1200" u="sng" smtClean="0">
                <a:ea typeface="ＭＳ Ｐゴシック" pitchFamily="34" charset="-128"/>
              </a:rPr>
              <a:t>(from Physical Biology of the Cell)</a:t>
            </a:r>
            <a:endParaRPr lang="en-US" altLang="en-US" sz="1200" u="sng" smtClean="0">
              <a:ea typeface="ＭＳ Ｐゴシック" pitchFamily="34" charset="-128"/>
            </a:endParaRPr>
          </a:p>
        </p:txBody>
      </p:sp>
    </p:spTree>
    <p:extLst>
      <p:ext uri="{BB962C8B-B14F-4D97-AF65-F5344CB8AC3E}">
        <p14:creationId xmlns:p14="http://schemas.microsoft.com/office/powerpoint/2010/main" val="1711133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533400"/>
            <a:ext cx="7467600" cy="3785652"/>
          </a:xfrm>
          <a:prstGeom prst="rect">
            <a:avLst/>
          </a:prstGeom>
          <a:noFill/>
        </p:spPr>
        <p:txBody>
          <a:bodyPr wrap="square" rtlCol="0">
            <a:spAutoFit/>
          </a:bodyPr>
          <a:lstStyle/>
          <a:p>
            <a:r>
              <a:rPr lang="en-US" sz="2400" dirty="0" smtClean="0"/>
              <a:t>Clicker question: A common way to disrupt molecules is by heating them. If there are typically three stages of disruption as the temperature is increased, which bonds might this correspond to (in order of increasing temperature)?</a:t>
            </a:r>
          </a:p>
          <a:p>
            <a:endParaRPr lang="en-US" sz="2400" dirty="0"/>
          </a:p>
          <a:p>
            <a:pPr marL="342900" indent="-342900">
              <a:buFont typeface="+mj-lt"/>
              <a:buAutoNum type="alphaUcPeriod"/>
            </a:pPr>
            <a:r>
              <a:rPr lang="en-US" sz="2400" dirty="0" smtClean="0"/>
              <a:t> Covalent, hydrogen, van der Waals</a:t>
            </a:r>
          </a:p>
          <a:p>
            <a:pPr marL="342900" indent="-342900">
              <a:buFont typeface="+mj-lt"/>
              <a:buAutoNum type="alphaUcPeriod"/>
            </a:pPr>
            <a:r>
              <a:rPr lang="en-US" sz="2400" dirty="0" smtClean="0"/>
              <a:t>Van der Waals, hydrogen, covalent</a:t>
            </a:r>
          </a:p>
          <a:p>
            <a:pPr marL="342900" indent="-342900">
              <a:buFont typeface="+mj-lt"/>
              <a:buAutoNum type="alphaUcPeriod"/>
            </a:pPr>
            <a:r>
              <a:rPr lang="en-US" sz="2400" dirty="0" smtClean="0"/>
              <a:t>Ionic, hydrogen, polar covalent</a:t>
            </a:r>
          </a:p>
          <a:p>
            <a:pPr marL="342900" indent="-342900">
              <a:buFont typeface="+mj-lt"/>
              <a:buAutoNum type="alphaUcPeriod"/>
            </a:pPr>
            <a:r>
              <a:rPr lang="en-US" sz="2400" dirty="0" smtClean="0"/>
              <a:t>Ionic, hydrogen, non-polar covalent</a:t>
            </a:r>
            <a:endParaRPr lang="en-US" sz="2400" dirty="0"/>
          </a:p>
        </p:txBody>
      </p:sp>
    </p:spTree>
    <p:extLst>
      <p:ext uri="{BB962C8B-B14F-4D97-AF65-F5344CB8AC3E}">
        <p14:creationId xmlns:p14="http://schemas.microsoft.com/office/powerpoint/2010/main" val="2369118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457200" y="274638"/>
            <a:ext cx="8229600" cy="944562"/>
          </a:xfrm>
        </p:spPr>
        <p:txBody>
          <a:bodyPr/>
          <a:lstStyle/>
          <a:p>
            <a:pPr eaLnBrk="1" hangingPunct="1"/>
            <a:r>
              <a:rPr lang="en-US" altLang="en-US" sz="2800" smtClean="0">
                <a:ea typeface="ＭＳ Ｐゴシック" pitchFamily="34" charset="-128"/>
              </a:rPr>
              <a:t>Steric (electrostatic) interactions constrain the motions of polypeptides</a:t>
            </a:r>
          </a:p>
        </p:txBody>
      </p:sp>
      <p:pic>
        <p:nvPicPr>
          <p:cNvPr id="65538" name="Picture 4" descr="ch3p1a_Alberts_conformationstericlim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528050" cy="338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5"/>
          <p:cNvSpPr txBox="1">
            <a:spLocks noChangeArrowheads="1"/>
          </p:cNvSpPr>
          <p:nvPr/>
        </p:nvSpPr>
        <p:spPr bwMode="auto">
          <a:xfrm>
            <a:off x="4191000" y="6110288"/>
            <a:ext cx="449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Alberts et al. </a:t>
            </a:r>
            <a:r>
              <a:rPr lang="en-US" altLang="en-US" sz="1800" u="sng"/>
              <a:t>Molecular Biology of the Cell</a:t>
            </a:r>
          </a:p>
        </p:txBody>
      </p:sp>
      <p:sp>
        <p:nvSpPr>
          <p:cNvPr id="65540" name="Text Box 6"/>
          <p:cNvSpPr txBox="1">
            <a:spLocks noChangeArrowheads="1"/>
          </p:cNvSpPr>
          <p:nvPr/>
        </p:nvSpPr>
        <p:spPr bwMode="auto">
          <a:xfrm>
            <a:off x="1524000" y="5121275"/>
            <a:ext cx="6019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Peptide bonds are planar (gray shading). Rotations occur around the alpha carbon</a:t>
            </a:r>
          </a:p>
        </p:txBody>
      </p:sp>
    </p:spTree>
    <p:extLst>
      <p:ext uri="{BB962C8B-B14F-4D97-AF65-F5344CB8AC3E}">
        <p14:creationId xmlns:p14="http://schemas.microsoft.com/office/powerpoint/2010/main" val="9381709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en-US" sz="2800" smtClean="0">
                <a:ea typeface="ＭＳ Ｐゴシック" pitchFamily="34" charset="-128"/>
              </a:rPr>
              <a:t>Hydrophobicity also plays an important role in determining protein structure</a:t>
            </a:r>
          </a:p>
        </p:txBody>
      </p:sp>
      <p:sp>
        <p:nvSpPr>
          <p:cNvPr id="67586" name="Rectangle 3"/>
          <p:cNvSpPr>
            <a:spLocks noGrp="1" noChangeArrowheads="1"/>
          </p:cNvSpPr>
          <p:nvPr>
            <p:ph type="body" idx="1"/>
          </p:nvPr>
        </p:nvSpPr>
        <p:spPr/>
        <p:txBody>
          <a:bodyPr/>
          <a:lstStyle/>
          <a:p>
            <a:pPr eaLnBrk="1" hangingPunct="1"/>
            <a:endParaRPr lang="en-US" altLang="en-US" smtClean="0">
              <a:ea typeface="ＭＳ Ｐゴシック" pitchFamily="34" charset="-128"/>
            </a:endParaRPr>
          </a:p>
        </p:txBody>
      </p:sp>
      <p:pic>
        <p:nvPicPr>
          <p:cNvPr id="67587" name="Picture 4" descr="ch3p6a_Alberts_sidechain_hydroph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989888"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5"/>
          <p:cNvSpPr txBox="1">
            <a:spLocks noChangeArrowheads="1"/>
          </p:cNvSpPr>
          <p:nvPr/>
        </p:nvSpPr>
        <p:spPr bwMode="auto">
          <a:xfrm>
            <a:off x="4191000" y="5791200"/>
            <a:ext cx="449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Alberts et al. </a:t>
            </a:r>
            <a:r>
              <a:rPr lang="en-US" altLang="en-US" sz="1800" u="sng"/>
              <a:t>Molecular Biology of the Cell</a:t>
            </a:r>
          </a:p>
        </p:txBody>
      </p:sp>
    </p:spTree>
    <p:extLst>
      <p:ext uri="{BB962C8B-B14F-4D97-AF65-F5344CB8AC3E}">
        <p14:creationId xmlns:p14="http://schemas.microsoft.com/office/powerpoint/2010/main" val="36383779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descr="figure_05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68199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 Box 3"/>
          <p:cNvSpPr txBox="1">
            <a:spLocks noChangeArrowheads="1"/>
          </p:cNvSpPr>
          <p:nvPr/>
        </p:nvSpPr>
        <p:spPr bwMode="auto">
          <a:xfrm>
            <a:off x="457200" y="320675"/>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Shielding hydrophobic residues maximizes the entropy of the protein, thereby lowering free energy</a:t>
            </a:r>
          </a:p>
        </p:txBody>
      </p:sp>
    </p:spTree>
    <p:extLst>
      <p:ext uri="{BB962C8B-B14F-4D97-AF65-F5344CB8AC3E}">
        <p14:creationId xmlns:p14="http://schemas.microsoft.com/office/powerpoint/2010/main" val="31639849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457200" y="152400"/>
            <a:ext cx="8229600" cy="868363"/>
          </a:xfrm>
        </p:spPr>
        <p:txBody>
          <a:bodyPr/>
          <a:lstStyle/>
          <a:p>
            <a:pPr eaLnBrk="1" hangingPunct="1"/>
            <a:r>
              <a:rPr lang="en-US" altLang="en-US" sz="2800" smtClean="0">
                <a:ea typeface="ＭＳ Ｐゴシック" pitchFamily="34" charset="-128"/>
              </a:rPr>
              <a:t>Hydropathy plots are used to identify membrane spanning regions of a protein</a:t>
            </a:r>
          </a:p>
        </p:txBody>
      </p:sp>
      <p:pic>
        <p:nvPicPr>
          <p:cNvPr id="7168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143000"/>
            <a:ext cx="4808538"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5"/>
          <p:cNvSpPr>
            <a:spLocks noChangeArrowheads="1"/>
          </p:cNvSpPr>
          <p:nvPr/>
        </p:nvSpPr>
        <p:spPr bwMode="auto">
          <a:xfrm>
            <a:off x="457200" y="5410200"/>
            <a:ext cx="822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a:solidFill>
                  <a:schemeClr val="tx2"/>
                </a:solidFill>
              </a:rPr>
              <a:t>Hydropathy plots show the amount of free energy required to move amino acids to an aqueous medium. </a:t>
            </a:r>
          </a:p>
          <a:p>
            <a:pPr eaLnBrk="1" hangingPunct="1"/>
            <a:r>
              <a:rPr lang="en-US" altLang="en-US">
                <a:solidFill>
                  <a:schemeClr val="tx2"/>
                </a:solidFill>
              </a:rPr>
              <a:t>Residues 74-93 are hydrophobic and likely to be membrane-spanning</a:t>
            </a:r>
          </a:p>
        </p:txBody>
      </p:sp>
    </p:spTree>
    <p:extLst>
      <p:ext uri="{BB962C8B-B14F-4D97-AF65-F5344CB8AC3E}">
        <p14:creationId xmlns:p14="http://schemas.microsoft.com/office/powerpoint/2010/main" val="1492634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descr="figure_05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6407150"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0" name="Text Box 3"/>
          <p:cNvSpPr txBox="1">
            <a:spLocks noChangeArrowheads="1"/>
          </p:cNvSpPr>
          <p:nvPr/>
        </p:nvSpPr>
        <p:spPr bwMode="auto">
          <a:xfrm>
            <a:off x="838200" y="4572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In the vicinity of equilibrium, small deviations can be approximated as a quadratic or a mass on a spring </a:t>
            </a:r>
          </a:p>
        </p:txBody>
      </p:sp>
    </p:spTree>
    <p:extLst>
      <p:ext uri="{BB962C8B-B14F-4D97-AF65-F5344CB8AC3E}">
        <p14:creationId xmlns:p14="http://schemas.microsoft.com/office/powerpoint/2010/main" val="2642607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tLang="en-US" sz="2800" smtClean="0">
                <a:ea typeface="ＭＳ Ｐゴシック" pitchFamily="34" charset="-128"/>
              </a:rPr>
              <a:t>Low probability </a:t>
            </a:r>
            <a:r>
              <a:rPr lang="ja-JP" altLang="en-US" sz="2800" smtClean="0">
                <a:ea typeface="ＭＳ Ｐゴシック" pitchFamily="34" charset="-128"/>
              </a:rPr>
              <a:t>“</a:t>
            </a:r>
            <a:r>
              <a:rPr lang="en-US" altLang="ja-JP" sz="2800" smtClean="0">
                <a:ea typeface="ＭＳ Ｐゴシック" pitchFamily="34" charset="-128"/>
              </a:rPr>
              <a:t>excited</a:t>
            </a:r>
            <a:r>
              <a:rPr lang="ja-JP" altLang="en-US" sz="2800" smtClean="0">
                <a:ea typeface="ＭＳ Ｐゴシック" pitchFamily="34" charset="-128"/>
              </a:rPr>
              <a:t>”</a:t>
            </a:r>
            <a:r>
              <a:rPr lang="en-US" altLang="ja-JP" sz="2800" smtClean="0">
                <a:ea typeface="ＭＳ Ｐゴシック" pitchFamily="34" charset="-128"/>
              </a:rPr>
              <a:t> states are biologically important, serving as shorter-lived intermediates between more stable states. </a:t>
            </a:r>
            <a:endParaRPr lang="en-US" altLang="en-US" sz="2800" smtClean="0">
              <a:ea typeface="ＭＳ Ｐゴシック" pitchFamily="34" charset="-128"/>
            </a:endParaRPr>
          </a:p>
        </p:txBody>
      </p:sp>
      <p:sp>
        <p:nvSpPr>
          <p:cNvPr id="75778" name="Rectangle 3"/>
          <p:cNvSpPr>
            <a:spLocks noGrp="1" noChangeArrowheads="1"/>
          </p:cNvSpPr>
          <p:nvPr>
            <p:ph type="body" idx="1"/>
          </p:nvPr>
        </p:nvSpPr>
        <p:spPr>
          <a:xfrm>
            <a:off x="457200" y="5029200"/>
            <a:ext cx="8229600" cy="1096963"/>
          </a:xfrm>
        </p:spPr>
        <p:txBody>
          <a:bodyPr/>
          <a:lstStyle/>
          <a:p>
            <a:pPr>
              <a:lnSpc>
                <a:spcPct val="90000"/>
              </a:lnSpc>
            </a:pPr>
            <a:r>
              <a:rPr lang="en-US" altLang="en-US" sz="2400" smtClean="0">
                <a:ea typeface="ＭＳ Ｐゴシック" pitchFamily="34" charset="-128"/>
              </a:rPr>
              <a:t>Shown is the native (low-energy, energetically favorable) conformation of a protein (N) and its excited intermediate state. </a:t>
            </a:r>
          </a:p>
        </p:txBody>
      </p:sp>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53879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5"/>
          <p:cNvSpPr txBox="1">
            <a:spLocks noChangeArrowheads="1"/>
          </p:cNvSpPr>
          <p:nvPr/>
        </p:nvSpPr>
        <p:spPr bwMode="auto">
          <a:xfrm>
            <a:off x="5562600" y="6248400"/>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Al-Hashimi 2010</a:t>
            </a:r>
          </a:p>
        </p:txBody>
      </p:sp>
    </p:spTree>
    <p:extLst>
      <p:ext uri="{BB962C8B-B14F-4D97-AF65-F5344CB8AC3E}">
        <p14:creationId xmlns:p14="http://schemas.microsoft.com/office/powerpoint/2010/main" val="231011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p:cNvSpPr>
            <a:spLocks noGrp="1" noChangeArrowheads="1"/>
          </p:cNvSpPr>
          <p:nvPr>
            <p:ph type="body" idx="1"/>
          </p:nvPr>
        </p:nvSpPr>
        <p:spPr>
          <a:xfrm>
            <a:off x="5715000" y="1600200"/>
            <a:ext cx="3048000" cy="4525963"/>
          </a:xfrm>
        </p:spPr>
        <p:txBody>
          <a:bodyPr/>
          <a:lstStyle/>
          <a:p>
            <a:r>
              <a:rPr lang="en-US" altLang="en-US" sz="2000" dirty="0" smtClean="0">
                <a:ea typeface="ＭＳ Ｐゴシック" pitchFamily="34" charset="-128"/>
              </a:rPr>
              <a:t>Can compute energetic cost function of different protein configurations to determine stable states</a:t>
            </a:r>
          </a:p>
          <a:p>
            <a:r>
              <a:rPr lang="en-US" altLang="en-US" sz="2000" dirty="0" smtClean="0">
                <a:ea typeface="ＭＳ Ｐゴシック" pitchFamily="34" charset="-128"/>
              </a:rPr>
              <a:t>Computationally very expensive for a realistic sized protein</a:t>
            </a:r>
          </a:p>
          <a:p>
            <a:r>
              <a:rPr lang="en-US" altLang="en-US" sz="2000" dirty="0" smtClean="0">
                <a:ea typeface="ＭＳ Ｐゴシック" pitchFamily="34" charset="-128"/>
              </a:rPr>
              <a:t>NOTE: A protein can be in a stable state without being in a global free energy minimum</a:t>
            </a:r>
          </a:p>
        </p:txBody>
      </p:sp>
      <p:pic>
        <p:nvPicPr>
          <p:cNvPr id="77826" name="Picture 4" descr="free_energy_cont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5859463"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5" descr="free_energy_minimum"/>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8" y="3829050"/>
            <a:ext cx="548481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Text Box 6"/>
          <p:cNvSpPr txBox="1">
            <a:spLocks noChangeArrowheads="1"/>
          </p:cNvSpPr>
          <p:nvPr/>
        </p:nvSpPr>
        <p:spPr bwMode="auto">
          <a:xfrm>
            <a:off x="838200" y="50292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Relative minimum (stable)</a:t>
            </a:r>
          </a:p>
        </p:txBody>
      </p:sp>
      <p:sp>
        <p:nvSpPr>
          <p:cNvPr id="124935" name="Text Box 7"/>
          <p:cNvSpPr txBox="1">
            <a:spLocks noChangeArrowheads="1"/>
          </p:cNvSpPr>
          <p:nvPr/>
        </p:nvSpPr>
        <p:spPr bwMode="auto">
          <a:xfrm>
            <a:off x="3276600" y="54864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Global    minimum (stable)</a:t>
            </a:r>
          </a:p>
        </p:txBody>
      </p:sp>
      <p:sp>
        <p:nvSpPr>
          <p:cNvPr id="124936" name="Text Box 8"/>
          <p:cNvSpPr txBox="1">
            <a:spLocks noChangeArrowheads="1"/>
          </p:cNvSpPr>
          <p:nvPr/>
        </p:nvSpPr>
        <p:spPr bwMode="auto">
          <a:xfrm>
            <a:off x="2438400" y="4524375"/>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Local   minimum (unstable)</a:t>
            </a:r>
          </a:p>
        </p:txBody>
      </p:sp>
      <p:sp>
        <p:nvSpPr>
          <p:cNvPr id="124937" name="Line 9"/>
          <p:cNvSpPr>
            <a:spLocks noChangeShapeType="1"/>
          </p:cNvSpPr>
          <p:nvPr/>
        </p:nvSpPr>
        <p:spPr bwMode="auto">
          <a:xfrm>
            <a:off x="3124200" y="42672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8" name="Line 10"/>
          <p:cNvSpPr>
            <a:spLocks noChangeShapeType="1"/>
          </p:cNvSpPr>
          <p:nvPr/>
        </p:nvSpPr>
        <p:spPr bwMode="auto">
          <a:xfrm>
            <a:off x="1752600" y="4343400"/>
            <a:ext cx="76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9" name="Line 11"/>
          <p:cNvSpPr>
            <a:spLocks noChangeShapeType="1"/>
          </p:cNvSpPr>
          <p:nvPr/>
        </p:nvSpPr>
        <p:spPr bwMode="auto">
          <a:xfrm>
            <a:off x="4114800" y="4648200"/>
            <a:ext cx="76200" cy="838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49061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9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49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9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49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9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p:bldP spid="124935" grpId="0"/>
      <p:bldP spid="124936" grpId="0"/>
      <p:bldP spid="124937" grpId="0" animBg="1"/>
      <p:bldP spid="124938" grpId="0" animBg="1"/>
      <p:bldP spid="1249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p:txBody>
          <a:bodyPr/>
          <a:lstStyle/>
          <a:p>
            <a:pPr eaLnBrk="1" hangingPunct="1"/>
            <a:r>
              <a:rPr lang="en-US" altLang="en-US" sz="2800" smtClean="0">
                <a:ea typeface="ＭＳ Ｐゴシック" pitchFamily="34" charset="-128"/>
              </a:rPr>
              <a:t>Specificity of protein-protein interactions is due to complementarity of spatial/electrostatic structure (minimizing the free energy again)</a:t>
            </a:r>
          </a:p>
        </p:txBody>
      </p:sp>
      <p:sp>
        <p:nvSpPr>
          <p:cNvPr id="79874" name="Rectangle 3"/>
          <p:cNvSpPr>
            <a:spLocks noGrp="1" noChangeArrowheads="1"/>
          </p:cNvSpPr>
          <p:nvPr>
            <p:ph type="body" idx="4294967295"/>
          </p:nvPr>
        </p:nvSpPr>
        <p:spPr>
          <a:xfrm>
            <a:off x="4419600" y="1676400"/>
            <a:ext cx="4267200" cy="4525963"/>
          </a:xfrm>
        </p:spPr>
        <p:txBody>
          <a:bodyPr/>
          <a:lstStyle/>
          <a:p>
            <a:pPr eaLnBrk="1" hangingPunct="1"/>
            <a:r>
              <a:rPr lang="en-US" altLang="en-US" sz="2000" smtClean="0">
                <a:ea typeface="ＭＳ Ｐゴシック" pitchFamily="34" charset="-128"/>
              </a:rPr>
              <a:t>Pockets in the SH3 domain of phosphatidyl-inositol-3-OH kinase (red) fit proline rich proteins (yellow and green) well</a:t>
            </a:r>
          </a:p>
          <a:p>
            <a:pPr eaLnBrk="1" hangingPunct="1"/>
            <a:r>
              <a:rPr lang="en-US" altLang="en-US" sz="2000" smtClean="0">
                <a:ea typeface="ＭＳ Ｐゴシック" pitchFamily="34" charset="-128"/>
              </a:rPr>
              <a:t>Grooves shown schematically on bottom</a:t>
            </a:r>
          </a:p>
        </p:txBody>
      </p:sp>
      <p:pic>
        <p:nvPicPr>
          <p:cNvPr id="798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38115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78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457200" y="152400"/>
            <a:ext cx="8229600" cy="990600"/>
          </a:xfrm>
        </p:spPr>
        <p:txBody>
          <a:bodyPr/>
          <a:lstStyle/>
          <a:p>
            <a:pPr eaLnBrk="1" hangingPunct="1"/>
            <a:r>
              <a:rPr lang="en-US" altLang="en-US" sz="2800" smtClean="0">
                <a:ea typeface="ＭＳ Ｐゴシック" pitchFamily="34" charset="-128"/>
              </a:rPr>
              <a:t>Protein conformation can be extremely sensitive to changes in amino acid sequence</a:t>
            </a:r>
          </a:p>
        </p:txBody>
      </p:sp>
      <p:sp>
        <p:nvSpPr>
          <p:cNvPr id="81922" name="Rectangle 3"/>
          <p:cNvSpPr>
            <a:spLocks noGrp="1" noChangeArrowheads="1"/>
          </p:cNvSpPr>
          <p:nvPr>
            <p:ph type="body" idx="1"/>
          </p:nvPr>
        </p:nvSpPr>
        <p:spPr>
          <a:xfrm>
            <a:off x="914400" y="5181600"/>
            <a:ext cx="7315200" cy="1752600"/>
          </a:xfrm>
        </p:spPr>
        <p:txBody>
          <a:bodyPr/>
          <a:lstStyle/>
          <a:p>
            <a:pPr eaLnBrk="1" hangingPunct="1"/>
            <a:r>
              <a:rPr lang="en-US" altLang="en-US" sz="2400" smtClean="0">
                <a:ea typeface="ＭＳ Ｐゴシック" pitchFamily="34" charset="-128"/>
              </a:rPr>
              <a:t>Sickle cell anemia is caused by a single mutation from glutamic acid to valine (charged to nonpolar)</a:t>
            </a:r>
          </a:p>
          <a:p>
            <a:pPr eaLnBrk="1" hangingPunct="1"/>
            <a:r>
              <a:rPr lang="en-US" altLang="en-US" sz="2400" smtClean="0">
                <a:ea typeface="ＭＳ Ｐゴシック" pitchFamily="34" charset="-128"/>
              </a:rPr>
              <a:t>Sickle cell disease associated with malaria.</a:t>
            </a:r>
          </a:p>
          <a:p>
            <a:pPr lvl="1" eaLnBrk="1" hangingPunct="1"/>
            <a:r>
              <a:rPr lang="en-US" altLang="en-US" sz="1200" smtClean="0">
                <a:ea typeface="ＭＳ Ｐゴシック" pitchFamily="34" charset="-128"/>
                <a:hlinkClick r:id="rId3"/>
              </a:rPr>
              <a:t>http://www.sciencedaily.com/releases/2011/04/110428123931.htm</a:t>
            </a:r>
            <a:endParaRPr lang="en-US" altLang="en-US" sz="1200" smtClean="0">
              <a:ea typeface="ＭＳ Ｐゴシック" pitchFamily="34" charset="-128"/>
            </a:endParaRPr>
          </a:p>
        </p:txBody>
      </p:sp>
      <p:pic>
        <p:nvPicPr>
          <p:cNvPr id="8192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1295400"/>
            <a:ext cx="3857625"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95400"/>
            <a:ext cx="3592513"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6"/>
          <p:cNvSpPr txBox="1">
            <a:spLocks noChangeArrowheads="1"/>
          </p:cNvSpPr>
          <p:nvPr/>
        </p:nvSpPr>
        <p:spPr bwMode="auto">
          <a:xfrm>
            <a:off x="1143000" y="48006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Normal red blood cell</a:t>
            </a:r>
          </a:p>
        </p:txBody>
      </p:sp>
      <p:sp>
        <p:nvSpPr>
          <p:cNvPr id="81926" name="Text Box 7"/>
          <p:cNvSpPr txBox="1">
            <a:spLocks noChangeArrowheads="1"/>
          </p:cNvSpPr>
          <p:nvPr/>
        </p:nvSpPr>
        <p:spPr bwMode="auto">
          <a:xfrm>
            <a:off x="5105400" y="48006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Abnormal sickle red blood cell</a:t>
            </a:r>
          </a:p>
        </p:txBody>
      </p:sp>
    </p:spTree>
    <p:extLst>
      <p:ext uri="{BB962C8B-B14F-4D97-AF65-F5344CB8AC3E}">
        <p14:creationId xmlns:p14="http://schemas.microsoft.com/office/powerpoint/2010/main" val="1593193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idx="1"/>
          </p:nvPr>
        </p:nvSpPr>
        <p:spPr>
          <a:xfrm>
            <a:off x="533400" y="1905000"/>
            <a:ext cx="4267200" cy="2895600"/>
          </a:xfrm>
        </p:spPr>
        <p:txBody>
          <a:bodyPr/>
          <a:lstStyle/>
          <a:p>
            <a:pPr lvl="1"/>
            <a:r>
              <a:rPr lang="en-US" altLang="en-US" sz="1800" dirty="0" smtClean="0">
                <a:ea typeface="ＭＳ Ｐゴシック" pitchFamily="34" charset="-128"/>
              </a:rPr>
              <a:t>Adaptations are traits that improve the chance of survival of an organism in a specific environment.</a:t>
            </a:r>
          </a:p>
          <a:p>
            <a:pPr lvl="1"/>
            <a:r>
              <a:rPr lang="en-US" altLang="en-US" sz="1800" dirty="0" smtClean="0">
                <a:ea typeface="ＭＳ Ｐゴシック" pitchFamily="34" charset="-128"/>
              </a:rPr>
              <a:t>Proteins are subject to natural selection.</a:t>
            </a:r>
          </a:p>
          <a:p>
            <a:pPr lvl="1"/>
            <a:r>
              <a:rPr lang="en-US" altLang="en-US" sz="1800" dirty="0" smtClean="0">
                <a:ea typeface="ＭＳ Ｐゴシック" pitchFamily="34" charset="-128"/>
              </a:rPr>
              <a:t>Members of a protein </a:t>
            </a:r>
            <a:r>
              <a:rPr lang="en-US" altLang="en-US" sz="1800" b="1" dirty="0" smtClean="0">
                <a:ea typeface="ＭＳ Ｐゴシック" pitchFamily="34" charset="-128"/>
              </a:rPr>
              <a:t>family</a:t>
            </a:r>
            <a:r>
              <a:rPr lang="en-US" altLang="en-US" sz="1800" dirty="0" smtClean="0">
                <a:ea typeface="ＭＳ Ｐゴシック" pitchFamily="34" charset="-128"/>
              </a:rPr>
              <a:t> are thought to have evolved from a single ancestor gene.</a:t>
            </a:r>
          </a:p>
          <a:p>
            <a:pPr lvl="1"/>
            <a:r>
              <a:rPr lang="en-US" altLang="en-US" sz="1800" dirty="0" smtClean="0">
                <a:ea typeface="ＭＳ Ｐゴシック" pitchFamily="34" charset="-128"/>
              </a:rPr>
              <a:t>A particular protein may have different versions (</a:t>
            </a:r>
            <a:r>
              <a:rPr lang="en-US" altLang="en-US" sz="1800" b="1" dirty="0" smtClean="0">
                <a:ea typeface="ＭＳ Ｐゴシック" pitchFamily="34" charset="-128"/>
              </a:rPr>
              <a:t>isoforms</a:t>
            </a:r>
            <a:r>
              <a:rPr lang="en-US" altLang="en-US" sz="1800" dirty="0" smtClean="0">
                <a:ea typeface="ＭＳ Ｐゴシック" pitchFamily="34" charset="-128"/>
              </a:rPr>
              <a:t>) that are tissue- or stage-specific.</a:t>
            </a:r>
          </a:p>
        </p:txBody>
      </p:sp>
      <p:sp>
        <p:nvSpPr>
          <p:cNvPr id="138243" name="Rectangle 2"/>
          <p:cNvSpPr txBox="1">
            <a:spLocks noChangeArrowheads="1"/>
          </p:cNvSpPr>
          <p:nvPr/>
        </p:nvSpPr>
        <p:spPr bwMode="auto">
          <a:xfrm>
            <a:off x="457200" y="304799"/>
            <a:ext cx="82296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altLang="en-US" sz="3200" dirty="0"/>
              <a:t>Protein Adaptation and Evolution</a:t>
            </a:r>
          </a:p>
        </p:txBody>
      </p:sp>
      <p:sp>
        <p:nvSpPr>
          <p:cNvPr id="138244" name="Title 1"/>
          <p:cNvSpPr>
            <a:spLocks noGrp="1"/>
          </p:cNvSpPr>
          <p:nvPr>
            <p:ph type="title"/>
          </p:nvPr>
        </p:nvSpPr>
        <p:spPr>
          <a:xfrm>
            <a:off x="5210175" y="5075238"/>
            <a:ext cx="3440113" cy="487362"/>
          </a:xfrm>
        </p:spPr>
        <p:txBody>
          <a:bodyPr/>
          <a:lstStyle/>
          <a:p>
            <a:r>
              <a:rPr lang="en-US" altLang="en-US" sz="1800" smtClean="0"/>
              <a:t>Protein structure alteration from a single amino acid change.</a:t>
            </a:r>
          </a:p>
        </p:txBody>
      </p:sp>
      <p:sp>
        <p:nvSpPr>
          <p:cNvPr id="9" name="Rounded Rectangle 8"/>
          <p:cNvSpPr/>
          <p:nvPr/>
        </p:nvSpPr>
        <p:spPr>
          <a:xfrm>
            <a:off x="379413" y="1830388"/>
            <a:ext cx="4538663" cy="4191001"/>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08588" y="5029200"/>
            <a:ext cx="3443287" cy="6699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8247"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altLang="en-US" sz="1100">
                <a:solidFill>
                  <a:srgbClr val="898989"/>
                </a:solidFill>
                <a:latin typeface="Calibri" pitchFamily="34" charset="0"/>
              </a:rPr>
              <a:t>© 2013 John Wiley &amp; Sons, Inc. All rights reserved.</a:t>
            </a:r>
          </a:p>
        </p:txBody>
      </p:sp>
      <p:pic>
        <p:nvPicPr>
          <p:cNvPr id="138248" name="Picture 12" descr="karp7_fig_02_5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9663" y="1881188"/>
            <a:ext cx="4022725"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390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12857" r="55714"/>
          <a:stretch>
            <a:fillRect/>
          </a:stretch>
        </p:blipFill>
        <p:spPr>
          <a:xfrm>
            <a:off x="457200" y="1066800"/>
            <a:ext cx="3427413" cy="3803650"/>
          </a:xfrm>
          <a:noFill/>
        </p:spPr>
      </p:pic>
      <p:sp>
        <p:nvSpPr>
          <p:cNvPr id="16387" name="Rectangle 6"/>
          <p:cNvSpPr>
            <a:spLocks noGrp="1" noChangeArrowheads="1"/>
          </p:cNvSpPr>
          <p:nvPr>
            <p:ph type="title"/>
          </p:nvPr>
        </p:nvSpPr>
        <p:spPr>
          <a:xfrm>
            <a:off x="228600" y="76200"/>
            <a:ext cx="8686800" cy="685800"/>
          </a:xfrm>
        </p:spPr>
        <p:txBody>
          <a:bodyPr/>
          <a:lstStyle/>
          <a:p>
            <a:pPr eaLnBrk="1" hangingPunct="1"/>
            <a:r>
              <a:rPr lang="en-US" sz="3200">
                <a:latin typeface="Arial" charset="0"/>
              </a:rPr>
              <a:t>Glucose structure as a carbohydrate example</a:t>
            </a:r>
          </a:p>
        </p:txBody>
      </p:sp>
      <p:sp>
        <p:nvSpPr>
          <p:cNvPr id="16388" name="Text Box 7"/>
          <p:cNvSpPr txBox="1">
            <a:spLocks noChangeArrowheads="1"/>
          </p:cNvSpPr>
          <p:nvPr/>
        </p:nvSpPr>
        <p:spPr bwMode="auto">
          <a:xfrm>
            <a:off x="838200" y="4953000"/>
            <a:ext cx="7467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endParaRPr lang="en-US"/>
          </a:p>
          <a:p>
            <a:pPr eaLnBrk="1" hangingPunct="1">
              <a:spcBef>
                <a:spcPct val="50000"/>
              </a:spcBef>
            </a:pPr>
            <a:endParaRPr lang="en-US"/>
          </a:p>
        </p:txBody>
      </p:sp>
      <p:sp>
        <p:nvSpPr>
          <p:cNvPr id="16389" name="Text Box 10"/>
          <p:cNvSpPr txBox="1">
            <a:spLocks noChangeArrowheads="1"/>
          </p:cNvSpPr>
          <p:nvPr/>
        </p:nvSpPr>
        <p:spPr bwMode="auto">
          <a:xfrm>
            <a:off x="457200" y="5181600"/>
            <a:ext cx="792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endParaRPr lang="en-US"/>
          </a:p>
        </p:txBody>
      </p:sp>
      <p:sp>
        <p:nvSpPr>
          <p:cNvPr id="16390" name="Text Box 11"/>
          <p:cNvSpPr txBox="1">
            <a:spLocks noChangeArrowheads="1"/>
          </p:cNvSpPr>
          <p:nvPr/>
        </p:nvSpPr>
        <p:spPr bwMode="auto">
          <a:xfrm>
            <a:off x="152400" y="5334000"/>
            <a:ext cx="88392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t>Glucose is a 6 carbon </a:t>
            </a:r>
            <a:r>
              <a:rPr lang="en-US" i="1" dirty="0"/>
              <a:t>aldose</a:t>
            </a:r>
            <a:r>
              <a:rPr lang="en-US" dirty="0"/>
              <a:t> sugar because it ends in an aldehyde</a:t>
            </a:r>
          </a:p>
          <a:p>
            <a:pPr eaLnBrk="1" hangingPunct="1">
              <a:spcBef>
                <a:spcPct val="50000"/>
              </a:spcBef>
            </a:pPr>
            <a:r>
              <a:rPr lang="en-US" i="1" dirty="0" err="1"/>
              <a:t>Ketose</a:t>
            </a:r>
            <a:r>
              <a:rPr lang="en-US" dirty="0"/>
              <a:t> sugars are another common class of </a:t>
            </a:r>
            <a:r>
              <a:rPr lang="en-US" dirty="0" smtClean="0"/>
              <a:t>carbohydrate (e.g. fructose)</a:t>
            </a:r>
            <a:endParaRPr lang="en-US" dirty="0"/>
          </a:p>
          <a:p>
            <a:pPr eaLnBrk="1" hangingPunct="1">
              <a:spcBef>
                <a:spcPct val="50000"/>
              </a:spcBef>
            </a:pPr>
            <a:r>
              <a:rPr lang="en-US" dirty="0"/>
              <a:t>Most 5+ carbon sugars in cells are in the more energetically favorable ring formation</a:t>
            </a:r>
          </a:p>
          <a:p>
            <a:pPr eaLnBrk="1" hangingPunct="1">
              <a:spcBef>
                <a:spcPct val="50000"/>
              </a:spcBef>
            </a:pPr>
            <a:r>
              <a:rPr lang="en-US" dirty="0"/>
              <a:t> </a:t>
            </a:r>
          </a:p>
        </p:txBody>
      </p:sp>
      <p:sp>
        <p:nvSpPr>
          <p:cNvPr id="16391" name="Text Box 12"/>
          <p:cNvSpPr txBox="1">
            <a:spLocks noChangeArrowheads="1"/>
          </p:cNvSpPr>
          <p:nvPr/>
        </p:nvSpPr>
        <p:spPr bwMode="auto">
          <a:xfrm>
            <a:off x="3810000" y="2590800"/>
            <a:ext cx="449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endParaRPr lang="en-US"/>
          </a:p>
        </p:txBody>
      </p:sp>
      <p:sp>
        <p:nvSpPr>
          <p:cNvPr id="2" name="TextBox 1"/>
          <p:cNvSpPr txBox="1"/>
          <p:nvPr/>
        </p:nvSpPr>
        <p:spPr>
          <a:xfrm>
            <a:off x="4572000" y="1371600"/>
            <a:ext cx="3581400" cy="2308324"/>
          </a:xfrm>
          <a:prstGeom prst="rect">
            <a:avLst/>
          </a:prstGeom>
          <a:noFill/>
        </p:spPr>
        <p:txBody>
          <a:bodyPr wrap="square" rtlCol="0">
            <a:spAutoFit/>
          </a:bodyPr>
          <a:lstStyle/>
          <a:p>
            <a:r>
              <a:rPr lang="en-US" sz="2400" dirty="0" smtClean="0"/>
              <a:t>Molecular diversity can be generated by:</a:t>
            </a:r>
          </a:p>
          <a:p>
            <a:endParaRPr lang="en-US" sz="2400" dirty="0"/>
          </a:p>
          <a:p>
            <a:pPr marL="342900" indent="-342900">
              <a:buAutoNum type="arabicPeriod"/>
            </a:pPr>
            <a:r>
              <a:rPr lang="en-US" sz="2400" dirty="0" smtClean="0"/>
              <a:t>Molecular composition</a:t>
            </a:r>
          </a:p>
          <a:p>
            <a:pPr marL="342900" indent="-342900">
              <a:buAutoNum type="arabicPeriod"/>
            </a:pPr>
            <a:r>
              <a:rPr lang="en-US" sz="2400" dirty="0" smtClean="0"/>
              <a:t>Bond orientation</a:t>
            </a:r>
          </a:p>
          <a:p>
            <a:pPr marL="342900" indent="-342900">
              <a:buAutoNum type="arabicPeriod"/>
            </a:pPr>
            <a:r>
              <a:rPr lang="en-US" sz="2400" dirty="0" smtClean="0"/>
              <a:t>Stereoisomers</a:t>
            </a:r>
            <a:endParaRPr lang="en-US" sz="2400" dirty="0"/>
          </a:p>
        </p:txBody>
      </p:sp>
    </p:spTree>
    <p:extLst>
      <p:ext uri="{BB962C8B-B14F-4D97-AF65-F5344CB8AC3E}">
        <p14:creationId xmlns:p14="http://schemas.microsoft.com/office/powerpoint/2010/main" val="39072343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304800" y="274638"/>
            <a:ext cx="8458200" cy="944562"/>
          </a:xfrm>
        </p:spPr>
        <p:txBody>
          <a:bodyPr/>
          <a:lstStyle/>
          <a:p>
            <a:pPr eaLnBrk="1" hangingPunct="1"/>
            <a:r>
              <a:rPr lang="en-US" altLang="en-US" sz="2800" smtClean="0">
                <a:ea typeface="ＭＳ Ｐゴシック" pitchFamily="34" charset="-128"/>
              </a:rPr>
              <a:t>Quaternary protein structure occur when there are at least two protein subunits with tertiary structure </a:t>
            </a:r>
          </a:p>
        </p:txBody>
      </p:sp>
      <p:sp>
        <p:nvSpPr>
          <p:cNvPr id="83970" name="Rectangle 3"/>
          <p:cNvSpPr>
            <a:spLocks noGrp="1" noChangeArrowheads="1"/>
          </p:cNvSpPr>
          <p:nvPr>
            <p:ph type="body" idx="1"/>
          </p:nvPr>
        </p:nvSpPr>
        <p:spPr>
          <a:xfrm>
            <a:off x="457200" y="4495800"/>
            <a:ext cx="8229600" cy="1630363"/>
          </a:xfrm>
        </p:spPr>
        <p:txBody>
          <a:bodyPr/>
          <a:lstStyle/>
          <a:p>
            <a:pPr eaLnBrk="1" hangingPunct="1">
              <a:lnSpc>
                <a:spcPct val="80000"/>
              </a:lnSpc>
            </a:pPr>
            <a:r>
              <a:rPr lang="en-US" altLang="en-US" sz="2000" smtClean="0">
                <a:ea typeface="ＭＳ Ｐゴシック" pitchFamily="34" charset="-128"/>
              </a:rPr>
              <a:t>Different subunits are typically linked by non-covalent bonds</a:t>
            </a:r>
          </a:p>
          <a:p>
            <a:pPr eaLnBrk="1" hangingPunct="1">
              <a:lnSpc>
                <a:spcPct val="80000"/>
              </a:lnSpc>
            </a:pPr>
            <a:r>
              <a:rPr lang="en-US" altLang="en-US" sz="2000" smtClean="0">
                <a:ea typeface="ＭＳ Ｐゴシック" pitchFamily="34" charset="-128"/>
              </a:rPr>
              <a:t>Left, transforming growth factor beta-2, consisting of two identical subunits (homodimer)</a:t>
            </a:r>
          </a:p>
          <a:p>
            <a:pPr eaLnBrk="1" hangingPunct="1">
              <a:lnSpc>
                <a:spcPct val="80000"/>
              </a:lnSpc>
            </a:pPr>
            <a:r>
              <a:rPr lang="en-US" altLang="en-US" sz="2000" smtClean="0">
                <a:ea typeface="ＭＳ Ｐゴシック" pitchFamily="34" charset="-128"/>
              </a:rPr>
              <a:t>Right, hemoglobin, consisting of two alpha subunits and two beta subunits (heterotetramer, or two homodimers)</a:t>
            </a:r>
          </a:p>
        </p:txBody>
      </p:sp>
      <p:pic>
        <p:nvPicPr>
          <p:cNvPr id="839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303338"/>
            <a:ext cx="4268787"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488" y="1295400"/>
            <a:ext cx="3592512"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5613" y="6172200"/>
            <a:ext cx="8002587" cy="646331"/>
          </a:xfrm>
          <a:prstGeom prst="rect">
            <a:avLst/>
          </a:prstGeom>
          <a:noFill/>
        </p:spPr>
        <p:txBody>
          <a:bodyPr wrap="square" rtlCol="0">
            <a:spAutoFit/>
          </a:bodyPr>
          <a:lstStyle/>
          <a:p>
            <a:r>
              <a:rPr lang="en-US" dirty="0" smtClean="0"/>
              <a:t>Review with video from </a:t>
            </a:r>
            <a:r>
              <a:rPr lang="en-US" dirty="0"/>
              <a:t>Protein Data Bank: https://www.youtube.com/watch?v=qBRFIMcxZNM</a:t>
            </a:r>
          </a:p>
        </p:txBody>
      </p:sp>
    </p:spTree>
    <p:extLst>
      <p:ext uri="{BB962C8B-B14F-4D97-AF65-F5344CB8AC3E}">
        <p14:creationId xmlns:p14="http://schemas.microsoft.com/office/powerpoint/2010/main" val="25013543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88" y="1295400"/>
            <a:ext cx="6399212"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ext Box 3"/>
          <p:cNvSpPr txBox="1">
            <a:spLocks noChangeArrowheads="1"/>
          </p:cNvSpPr>
          <p:nvPr/>
        </p:nvSpPr>
        <p:spPr bwMode="auto">
          <a:xfrm>
            <a:off x="990600" y="685800"/>
            <a:ext cx="7543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endParaRPr lang="en-US" altLang="en-US" sz="1800"/>
          </a:p>
        </p:txBody>
      </p:sp>
      <p:sp>
        <p:nvSpPr>
          <p:cNvPr id="86019" name="Text Box 6"/>
          <p:cNvSpPr txBox="1">
            <a:spLocks noChangeArrowheads="1"/>
          </p:cNvSpPr>
          <p:nvPr/>
        </p:nvSpPr>
        <p:spPr bwMode="auto">
          <a:xfrm>
            <a:off x="533400" y="4572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Together, subunits can determine open and closed states, which is particularly important for receptor proteins</a:t>
            </a:r>
          </a:p>
        </p:txBody>
      </p:sp>
      <p:sp>
        <p:nvSpPr>
          <p:cNvPr id="86020" name="Text Box 7"/>
          <p:cNvSpPr txBox="1">
            <a:spLocks noChangeArrowheads="1"/>
          </p:cNvSpPr>
          <p:nvPr/>
        </p:nvSpPr>
        <p:spPr bwMode="auto">
          <a:xfrm>
            <a:off x="762000" y="586740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Structure shown is acetylcholinesterase, which is an enzyme that breaks down the neurotransmitter acetylcholine. </a:t>
            </a:r>
          </a:p>
        </p:txBody>
      </p:sp>
    </p:spTree>
    <p:extLst>
      <p:ext uri="{BB962C8B-B14F-4D97-AF65-F5344CB8AC3E}">
        <p14:creationId xmlns:p14="http://schemas.microsoft.com/office/powerpoint/2010/main" val="11740947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457200" y="228600"/>
            <a:ext cx="8229600" cy="838200"/>
          </a:xfrm>
        </p:spPr>
        <p:txBody>
          <a:bodyPr/>
          <a:lstStyle/>
          <a:p>
            <a:pPr eaLnBrk="1" hangingPunct="1"/>
            <a:r>
              <a:rPr lang="en-US" altLang="en-US" sz="2400" smtClean="0">
                <a:ea typeface="ＭＳ Ｐゴシック" pitchFamily="34" charset="-128"/>
              </a:rPr>
              <a:t>Many proteins’ </a:t>
            </a:r>
            <a:r>
              <a:rPr lang="en-US" altLang="ja-JP" sz="2400" smtClean="0">
                <a:ea typeface="ＭＳ Ｐゴシック" pitchFamily="34" charset="-128"/>
              </a:rPr>
              <a:t>conformations are repeatable and arise as a consequence of finding the lowest energy configuration </a:t>
            </a:r>
            <a:endParaRPr lang="en-US" altLang="en-US" sz="2400" smtClean="0">
              <a:ea typeface="ＭＳ Ｐゴシック" pitchFamily="34" charset="-128"/>
            </a:endParaRPr>
          </a:p>
        </p:txBody>
      </p:sp>
      <p:pic>
        <p:nvPicPr>
          <p:cNvPr id="88066" name="Picture 6"/>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57200" y="1722438"/>
            <a:ext cx="4684713" cy="4525962"/>
          </a:xfrm>
          <a:noFill/>
        </p:spPr>
      </p:pic>
      <p:sp>
        <p:nvSpPr>
          <p:cNvPr id="162823" name="Rectangle 7"/>
          <p:cNvSpPr>
            <a:spLocks noChangeArrowheads="1"/>
          </p:cNvSpPr>
          <p:nvPr/>
        </p:nvSpPr>
        <p:spPr bwMode="auto">
          <a:xfrm>
            <a:off x="3090863" y="1298575"/>
            <a:ext cx="2928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2400" b="1">
                <a:solidFill>
                  <a:srgbClr val="339966"/>
                </a:solidFill>
              </a:rPr>
              <a:t>Don</a:t>
            </a:r>
            <a:r>
              <a:rPr lang="ja-JP" altLang="en-US" sz="2400" b="1">
                <a:solidFill>
                  <a:srgbClr val="339966"/>
                </a:solidFill>
              </a:rPr>
              <a:t>’</a:t>
            </a:r>
            <a:r>
              <a:rPr lang="en-US" altLang="ja-JP" sz="2400" b="1">
                <a:solidFill>
                  <a:srgbClr val="339966"/>
                </a:solidFill>
              </a:rPr>
              <a:t>t stress, relax!</a:t>
            </a:r>
            <a:endParaRPr lang="en-US" altLang="en-US" sz="2400" b="1">
              <a:solidFill>
                <a:srgbClr val="339966"/>
              </a:solidFill>
            </a:endParaRPr>
          </a:p>
        </p:txBody>
      </p:sp>
      <p:sp>
        <p:nvSpPr>
          <p:cNvPr id="88068" name="Text Box 8"/>
          <p:cNvSpPr txBox="1">
            <a:spLocks noChangeArrowheads="1"/>
          </p:cNvSpPr>
          <p:nvPr/>
        </p:nvSpPr>
        <p:spPr bwMode="auto">
          <a:xfrm>
            <a:off x="5181600" y="1981200"/>
            <a:ext cx="36576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The ability to re-form in a functional manner is called </a:t>
            </a:r>
            <a:r>
              <a:rPr lang="en-US" altLang="en-US" sz="1800" b="1"/>
              <a:t>self-assembly.</a:t>
            </a:r>
          </a:p>
          <a:p>
            <a:pPr eaLnBrk="1" hangingPunct="1">
              <a:spcBef>
                <a:spcPct val="50000"/>
              </a:spcBef>
            </a:pPr>
            <a:endParaRPr lang="en-US" altLang="en-US" sz="1800" b="1"/>
          </a:p>
        </p:txBody>
      </p:sp>
    </p:spTree>
    <p:extLst>
      <p:ext uri="{BB962C8B-B14F-4D97-AF65-F5344CB8AC3E}">
        <p14:creationId xmlns:p14="http://schemas.microsoft.com/office/powerpoint/2010/main" val="309108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457200" y="274638"/>
            <a:ext cx="8229600" cy="639762"/>
          </a:xfrm>
        </p:spPr>
        <p:txBody>
          <a:bodyPr/>
          <a:lstStyle/>
          <a:p>
            <a:pPr eaLnBrk="1" hangingPunct="1"/>
            <a:r>
              <a:rPr lang="en-US" altLang="en-US" sz="2800" smtClean="0">
                <a:ea typeface="ＭＳ Ｐゴシック" pitchFamily="34" charset="-128"/>
              </a:rPr>
              <a:t>What are the steps in protein folding?</a:t>
            </a:r>
          </a:p>
        </p:txBody>
      </p:sp>
      <p:sp>
        <p:nvSpPr>
          <p:cNvPr id="209923" name="Rectangle 3"/>
          <p:cNvSpPr>
            <a:spLocks noGrp="1" noChangeArrowheads="1"/>
          </p:cNvSpPr>
          <p:nvPr>
            <p:ph type="body" idx="4294967295"/>
          </p:nvPr>
        </p:nvSpPr>
        <p:spPr>
          <a:xfrm>
            <a:off x="4724400" y="1219200"/>
            <a:ext cx="4191000" cy="4906963"/>
          </a:xfrm>
        </p:spPr>
        <p:txBody>
          <a:bodyPr/>
          <a:lstStyle/>
          <a:p>
            <a:pPr eaLnBrk="1" hangingPunct="1"/>
            <a:r>
              <a:rPr lang="en-US" altLang="en-US" sz="2000" smtClean="0">
                <a:ea typeface="ＭＳ Ｐゴシック" pitchFamily="34" charset="-128"/>
              </a:rPr>
              <a:t>Scenario 1: The unfolded chain forms secondary structure, and then tertiary structure through hydrogen bonding and hydrophobic interactions. </a:t>
            </a:r>
          </a:p>
          <a:p>
            <a:pPr eaLnBrk="1" hangingPunct="1"/>
            <a:r>
              <a:rPr lang="en-US" altLang="en-US" sz="2000" smtClean="0">
                <a:ea typeface="ＭＳ Ｐゴシック" pitchFamily="34" charset="-128"/>
              </a:rPr>
              <a:t>Scenario 2: The unfolded chain compacts first, then forms secondary structure, and finalizes tertiary structure.</a:t>
            </a:r>
          </a:p>
          <a:p>
            <a:pPr eaLnBrk="1" hangingPunct="1"/>
            <a:r>
              <a:rPr lang="en-US" altLang="en-US" sz="2000" smtClean="0">
                <a:ea typeface="ＭＳ Ｐゴシック" pitchFamily="34" charset="-128"/>
              </a:rPr>
              <a:t>Actual folding is between these two extremes, simultaneous local formation of helices and sheets through local hydrogen bonding and hydrophobic interactions. </a:t>
            </a:r>
          </a:p>
        </p:txBody>
      </p:sp>
      <p:pic>
        <p:nvPicPr>
          <p:cNvPr id="901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445135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75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r>
              <a:rPr lang="en-US" altLang="en-US" sz="3600" dirty="0" smtClean="0">
                <a:ea typeface="ＭＳ Ｐゴシック" pitchFamily="34" charset="-128"/>
              </a:rPr>
              <a:t>Video of protein folding</a:t>
            </a:r>
          </a:p>
        </p:txBody>
      </p:sp>
      <p:sp>
        <p:nvSpPr>
          <p:cNvPr id="91138" name="Rectangle 3"/>
          <p:cNvSpPr>
            <a:spLocks noGrp="1" noChangeArrowheads="1"/>
          </p:cNvSpPr>
          <p:nvPr>
            <p:ph type="body" idx="1"/>
          </p:nvPr>
        </p:nvSpPr>
        <p:spPr>
          <a:xfrm>
            <a:off x="1104900" y="5715000"/>
            <a:ext cx="6934200" cy="762000"/>
          </a:xfrm>
        </p:spPr>
        <p:txBody>
          <a:bodyPr/>
          <a:lstStyle/>
          <a:p>
            <a:pPr marL="0" indent="0">
              <a:buFontTx/>
              <a:buNone/>
              <a:defRPr/>
            </a:pPr>
            <a:r>
              <a:rPr lang="en-US" sz="2400" dirty="0">
                <a:hlinkClick r:id="rId2"/>
              </a:rPr>
              <a:t>http://www.youtube.com/watch?v=1eSwDKZQpok</a:t>
            </a:r>
            <a:endParaRPr lang="en-US" sz="2400" dirty="0"/>
          </a:p>
          <a:p>
            <a:pPr>
              <a:defRPr/>
            </a:pPr>
            <a:endParaRPr lang="en-US" dirty="0"/>
          </a:p>
        </p:txBody>
      </p:sp>
      <p:pic>
        <p:nvPicPr>
          <p:cNvPr id="92163" name="Picture 2" descr="Screen Shot 2013-08-28 at 3.03.3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1752600"/>
            <a:ext cx="6194425"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228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6388"/>
            <a:ext cx="4346575"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Text Box 3"/>
          <p:cNvSpPr txBox="1">
            <a:spLocks noChangeArrowheads="1"/>
          </p:cNvSpPr>
          <p:nvPr/>
        </p:nvSpPr>
        <p:spPr bwMode="auto">
          <a:xfrm>
            <a:off x="4572000" y="3810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Larger proteins and more evolved proteins often consist of domains</a:t>
            </a:r>
          </a:p>
        </p:txBody>
      </p:sp>
      <p:sp>
        <p:nvSpPr>
          <p:cNvPr id="44036" name="Text Box 4"/>
          <p:cNvSpPr txBox="1">
            <a:spLocks noChangeArrowheads="1"/>
          </p:cNvSpPr>
          <p:nvPr/>
        </p:nvSpPr>
        <p:spPr bwMode="auto">
          <a:xfrm>
            <a:off x="4572000" y="1981200"/>
            <a:ext cx="4343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Phospholipase C is involved in many intracellular signaling pathways triggered by activation of membrane receptors. Mammalian PLC consists of 4 domains:  </a:t>
            </a:r>
          </a:p>
          <a:p>
            <a:pPr eaLnBrk="1" hangingPunct="1">
              <a:spcBef>
                <a:spcPct val="50000"/>
              </a:spcBef>
              <a:buFontTx/>
              <a:buChar char="•"/>
            </a:pPr>
            <a:r>
              <a:rPr lang="en-US" altLang="en-US" sz="1800"/>
              <a:t>Catalytic domain from bacterial PLC</a:t>
            </a:r>
          </a:p>
          <a:p>
            <a:pPr eaLnBrk="1" hangingPunct="1">
              <a:spcBef>
                <a:spcPct val="50000"/>
              </a:spcBef>
              <a:buFontTx/>
              <a:buChar char="•"/>
            </a:pPr>
            <a:r>
              <a:rPr lang="en-US" altLang="en-US" sz="1800"/>
              <a:t>Synaptotagmin (Ca2+ sensor)</a:t>
            </a:r>
          </a:p>
          <a:p>
            <a:pPr eaLnBrk="1" hangingPunct="1">
              <a:spcBef>
                <a:spcPct val="50000"/>
              </a:spcBef>
              <a:buFontTx/>
              <a:buChar char="•"/>
            </a:pPr>
            <a:r>
              <a:rPr lang="en-US" altLang="en-US" sz="1800"/>
              <a:t>Recoverin (Ca2+ triggered receptor)</a:t>
            </a:r>
          </a:p>
          <a:p>
            <a:pPr eaLnBrk="1" hangingPunct="1">
              <a:spcBef>
                <a:spcPct val="50000"/>
              </a:spcBef>
              <a:buFontTx/>
              <a:buChar char="•"/>
            </a:pPr>
            <a:r>
              <a:rPr lang="en-US" altLang="en-US" sz="1800"/>
              <a:t>Troponin C (binds Ca2+ to produce movement in muscle)</a:t>
            </a:r>
          </a:p>
        </p:txBody>
      </p:sp>
    </p:spTree>
    <p:extLst>
      <p:ext uri="{BB962C8B-B14F-4D97-AF65-F5344CB8AC3E}">
        <p14:creationId xmlns:p14="http://schemas.microsoft.com/office/powerpoint/2010/main" val="4158451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a:xfrm>
            <a:off x="914400" y="228600"/>
            <a:ext cx="7315200" cy="868363"/>
          </a:xfrm>
        </p:spPr>
        <p:txBody>
          <a:bodyPr/>
          <a:lstStyle/>
          <a:p>
            <a:pPr eaLnBrk="1" hangingPunct="1"/>
            <a:r>
              <a:rPr lang="en-US" altLang="en-US" sz="2800" smtClean="0">
                <a:ea typeface="ＭＳ Ｐゴシック" pitchFamily="34" charset="-128"/>
              </a:rPr>
              <a:t>Domain shuffling: recycling on an evolutionary time scale</a:t>
            </a:r>
          </a:p>
        </p:txBody>
      </p:sp>
      <p:pic>
        <p:nvPicPr>
          <p:cNvPr id="95234" name="Picture 4" descr="ch3f18_Alberts_domainshuff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38263"/>
            <a:ext cx="490855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 Box 5"/>
          <p:cNvSpPr txBox="1">
            <a:spLocks noChangeArrowheads="1"/>
          </p:cNvSpPr>
          <p:nvPr/>
        </p:nvSpPr>
        <p:spPr bwMode="auto">
          <a:xfrm>
            <a:off x="4343400" y="6172200"/>
            <a:ext cx="449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Alberts et al. </a:t>
            </a:r>
            <a:r>
              <a:rPr lang="en-US" altLang="en-US" sz="1800" u="sng"/>
              <a:t>Molecular Biology of the Cell</a:t>
            </a:r>
          </a:p>
        </p:txBody>
      </p:sp>
      <p:sp>
        <p:nvSpPr>
          <p:cNvPr id="95236" name="Text Box 6"/>
          <p:cNvSpPr txBox="1">
            <a:spLocks noChangeArrowheads="1"/>
          </p:cNvSpPr>
          <p:nvPr/>
        </p:nvSpPr>
        <p:spPr bwMode="auto">
          <a:xfrm>
            <a:off x="914400" y="4937125"/>
            <a:ext cx="7315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The same domains, such as the brown serine protease domains, are re-used in different cellular proteins, typically with the same functions across proteins. Modularity!</a:t>
            </a:r>
          </a:p>
        </p:txBody>
      </p:sp>
    </p:spTree>
    <p:extLst>
      <p:ext uri="{BB962C8B-B14F-4D97-AF65-F5344CB8AC3E}">
        <p14:creationId xmlns:p14="http://schemas.microsoft.com/office/powerpoint/2010/main" val="246455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tLang="en-US" smtClean="0">
                <a:ea typeface="ＭＳ Ｐゴシック" pitchFamily="34" charset="-128"/>
              </a:rPr>
              <a:t>Clicker Question</a:t>
            </a:r>
          </a:p>
        </p:txBody>
      </p:sp>
      <p:sp>
        <p:nvSpPr>
          <p:cNvPr id="3" name="Content Placeholder 2"/>
          <p:cNvSpPr>
            <a:spLocks noGrp="1"/>
          </p:cNvSpPr>
          <p:nvPr>
            <p:ph idx="1"/>
          </p:nvPr>
        </p:nvSpPr>
        <p:spPr/>
        <p:txBody>
          <a:bodyPr/>
          <a:lstStyle/>
          <a:p>
            <a:pPr marL="0" indent="0">
              <a:buFontTx/>
              <a:buNone/>
            </a:pPr>
            <a:r>
              <a:rPr lang="en-US" altLang="en-US" dirty="0" smtClean="0">
                <a:ea typeface="ＭＳ Ｐゴシック" pitchFamily="34" charset="-128"/>
              </a:rPr>
              <a:t>What would you expect if two proteins had the same protein domains?</a:t>
            </a:r>
          </a:p>
          <a:p>
            <a:pPr marL="0" indent="0">
              <a:buFontTx/>
              <a:buAutoNum type="alphaUcPeriod"/>
            </a:pPr>
            <a:r>
              <a:rPr lang="en-US" altLang="en-US" sz="2400" dirty="0" smtClean="0">
                <a:ea typeface="ＭＳ Ｐゴシック" pitchFamily="34" charset="-128"/>
              </a:rPr>
              <a:t>The domain amino acid sequences would be </a:t>
            </a:r>
            <a:r>
              <a:rPr lang="en-US" altLang="en-US" sz="2400" i="1" dirty="0" smtClean="0">
                <a:ea typeface="ＭＳ Ｐゴシック" pitchFamily="34" charset="-128"/>
              </a:rPr>
              <a:t>conserved</a:t>
            </a:r>
            <a:r>
              <a:rPr lang="en-US" altLang="en-US" sz="2400" dirty="0" smtClean="0">
                <a:ea typeface="ＭＳ Ｐゴシック" pitchFamily="34" charset="-128"/>
              </a:rPr>
              <a:t>, meaning highly similar.</a:t>
            </a:r>
          </a:p>
          <a:p>
            <a:pPr marL="0" indent="0">
              <a:buFontTx/>
              <a:buAutoNum type="alphaUcPeriod"/>
            </a:pPr>
            <a:r>
              <a:rPr lang="en-US" altLang="en-US" sz="2400" dirty="0" smtClean="0">
                <a:ea typeface="ＭＳ Ｐゴシック" pitchFamily="34" charset="-128"/>
              </a:rPr>
              <a:t>The domains would have similar quaternary structure.</a:t>
            </a:r>
          </a:p>
          <a:p>
            <a:pPr marL="0" indent="0">
              <a:buFontTx/>
              <a:buAutoNum type="alphaUcPeriod"/>
            </a:pPr>
            <a:r>
              <a:rPr lang="en-US" altLang="en-US" sz="2400" dirty="0" smtClean="0">
                <a:ea typeface="ＭＳ Ｐゴシック" pitchFamily="34" charset="-128"/>
              </a:rPr>
              <a:t>The domains would have similar functions.</a:t>
            </a:r>
          </a:p>
          <a:p>
            <a:pPr marL="0" indent="0">
              <a:buFontTx/>
              <a:buAutoNum type="alphaUcPeriod"/>
            </a:pPr>
            <a:r>
              <a:rPr lang="en-US" altLang="en-US" sz="2400" dirty="0" smtClean="0">
                <a:ea typeface="ＭＳ Ｐゴシック" pitchFamily="34" charset="-128"/>
              </a:rPr>
              <a:t>Answers A and C.</a:t>
            </a:r>
          </a:p>
          <a:p>
            <a:pPr marL="0" indent="0">
              <a:buFontTx/>
              <a:buAutoNum type="alphaUcPeriod"/>
            </a:pPr>
            <a:r>
              <a:rPr lang="en-US" altLang="en-US" sz="2400" dirty="0" smtClean="0">
                <a:ea typeface="ＭＳ Ｐゴシック" pitchFamily="34" charset="-128"/>
              </a:rPr>
              <a:t>Answers B and C.</a:t>
            </a:r>
          </a:p>
          <a:p>
            <a:pPr marL="0" indent="0">
              <a:buFontTx/>
              <a:buAutoNum type="alphaUcPeriod"/>
            </a:pPr>
            <a:r>
              <a:rPr lang="en-US" altLang="en-US" sz="2400" dirty="0">
                <a:ea typeface="ＭＳ Ｐゴシック" pitchFamily="34" charset="-128"/>
              </a:rPr>
              <a:t> </a:t>
            </a:r>
            <a:r>
              <a:rPr lang="en-US" altLang="en-US" sz="2400" dirty="0" smtClean="0">
                <a:ea typeface="ＭＳ Ｐゴシック" pitchFamily="34" charset="-128"/>
              </a:rPr>
              <a:t>All of the above</a:t>
            </a:r>
          </a:p>
        </p:txBody>
      </p:sp>
    </p:spTree>
    <p:extLst>
      <p:ext uri="{BB962C8B-B14F-4D97-AF65-F5344CB8AC3E}">
        <p14:creationId xmlns:p14="http://schemas.microsoft.com/office/powerpoint/2010/main" val="1297653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tLang="en-US" smtClean="0">
                <a:ea typeface="ＭＳ Ｐゴシック" pitchFamily="34" charset="-128"/>
              </a:rPr>
              <a:t>Summary</a:t>
            </a:r>
          </a:p>
        </p:txBody>
      </p:sp>
      <p:sp>
        <p:nvSpPr>
          <p:cNvPr id="107522" name="Content Placeholder 2"/>
          <p:cNvSpPr>
            <a:spLocks noGrp="1"/>
          </p:cNvSpPr>
          <p:nvPr>
            <p:ph idx="1"/>
          </p:nvPr>
        </p:nvSpPr>
        <p:spPr/>
        <p:txBody>
          <a:bodyPr/>
          <a:lstStyle/>
          <a:p>
            <a:r>
              <a:rPr lang="en-US" altLang="en-US" smtClean="0">
                <a:ea typeface="ＭＳ Ｐゴシック" pitchFamily="34" charset="-128"/>
              </a:rPr>
              <a:t>Macromolecules are defined by their atoms and the bonds the connect them.</a:t>
            </a:r>
          </a:p>
          <a:p>
            <a:r>
              <a:rPr lang="en-US" altLang="en-US" smtClean="0">
                <a:ea typeface="ＭＳ Ｐゴシック" pitchFamily="34" charset="-128"/>
              </a:rPr>
              <a:t>Proteins come in a wide variety of sequences, sizes, and shapes</a:t>
            </a:r>
          </a:p>
          <a:p>
            <a:r>
              <a:rPr lang="en-US" altLang="en-US" smtClean="0">
                <a:ea typeface="ＭＳ Ｐゴシック" pitchFamily="34" charset="-128"/>
              </a:rPr>
              <a:t>All molecular structures are Gibbs free energy minimizers</a:t>
            </a:r>
            <a:br>
              <a:rPr lang="en-US" altLang="en-US" smtClean="0">
                <a:ea typeface="ＭＳ Ｐゴシック" pitchFamily="34" charset="-128"/>
              </a:rPr>
            </a:br>
            <a:endParaRPr lang="en-US" altLang="en-US" smtClean="0">
              <a:ea typeface="ＭＳ Ｐゴシック" pitchFamily="34" charset="-128"/>
            </a:endParaRPr>
          </a:p>
        </p:txBody>
      </p:sp>
    </p:spTree>
    <p:extLst>
      <p:ext uri="{BB962C8B-B14F-4D97-AF65-F5344CB8AC3E}">
        <p14:creationId xmlns:p14="http://schemas.microsoft.com/office/powerpoint/2010/main" val="1275900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8" descr="karp7_fig_02_52b.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275" y="4237038"/>
            <a:ext cx="4313238"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Title 1"/>
          <p:cNvSpPr>
            <a:spLocks noGrp="1"/>
          </p:cNvSpPr>
          <p:nvPr>
            <p:ph type="title"/>
          </p:nvPr>
        </p:nvSpPr>
        <p:spPr>
          <a:xfrm>
            <a:off x="304800" y="3352800"/>
            <a:ext cx="4727575" cy="663575"/>
          </a:xfrm>
        </p:spPr>
        <p:txBody>
          <a:bodyPr/>
          <a:lstStyle/>
          <a:p>
            <a:r>
              <a:rPr lang="en-US" altLang="en-US" sz="1800" dirty="0" smtClean="0"/>
              <a:t>Development of a protein-targeting drug</a:t>
            </a:r>
          </a:p>
        </p:txBody>
      </p:sp>
      <p:sp>
        <p:nvSpPr>
          <p:cNvPr id="7" name="Rounded Rectangle 6"/>
          <p:cNvSpPr/>
          <p:nvPr/>
        </p:nvSpPr>
        <p:spPr>
          <a:xfrm>
            <a:off x="457200" y="3495675"/>
            <a:ext cx="4308475" cy="3810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4149" name="Rectangle 2"/>
          <p:cNvSpPr txBox="1">
            <a:spLocks noChangeArrowheads="1"/>
          </p:cNvSpPr>
          <p:nvPr/>
        </p:nvSpPr>
        <p:spPr bwMode="auto">
          <a:xfrm>
            <a:off x="457200" y="4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r>
              <a:rPr lang="en-US" altLang="en-US" sz="3600">
                <a:latin typeface="Calibri" pitchFamily="34" charset="0"/>
              </a:rPr>
              <a:t>Four Types of Biological Molecules</a:t>
            </a:r>
          </a:p>
        </p:txBody>
      </p:sp>
      <p:sp>
        <p:nvSpPr>
          <p:cNvPr id="134150" name="Title 1"/>
          <p:cNvSpPr txBox="1">
            <a:spLocks/>
          </p:cNvSpPr>
          <p:nvPr/>
        </p:nvSpPr>
        <p:spPr bwMode="auto">
          <a:xfrm>
            <a:off x="2174875" y="5745163"/>
            <a:ext cx="19431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altLang="en-US" sz="1800">
                <a:latin typeface="Calibri" pitchFamily="34" charset="0"/>
              </a:rPr>
              <a:t>Gleevac structure</a:t>
            </a:r>
          </a:p>
        </p:txBody>
      </p:sp>
      <p:sp>
        <p:nvSpPr>
          <p:cNvPr id="10" name="Rounded Rectangle 9"/>
          <p:cNvSpPr/>
          <p:nvPr/>
        </p:nvSpPr>
        <p:spPr>
          <a:xfrm>
            <a:off x="2174875" y="5837238"/>
            <a:ext cx="1943100" cy="38100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4152" name="Title 1"/>
          <p:cNvSpPr txBox="1">
            <a:spLocks/>
          </p:cNvSpPr>
          <p:nvPr/>
        </p:nvSpPr>
        <p:spPr bwMode="auto">
          <a:xfrm>
            <a:off x="5451475" y="5745163"/>
            <a:ext cx="31956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a:r>
              <a:rPr lang="en-US" altLang="en-US" sz="1800">
                <a:latin typeface="Calibri" pitchFamily="34" charset="0"/>
              </a:rPr>
              <a:t>ABL protein-targeting with Gleevac (L) and Sprycel (R)</a:t>
            </a:r>
          </a:p>
        </p:txBody>
      </p:sp>
      <p:sp>
        <p:nvSpPr>
          <p:cNvPr id="12" name="Rounded Rectangle 11"/>
          <p:cNvSpPr/>
          <p:nvPr/>
        </p:nvSpPr>
        <p:spPr>
          <a:xfrm>
            <a:off x="5681663" y="5757863"/>
            <a:ext cx="2735262" cy="679450"/>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4154" name="Footer Placeholder 1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altLang="en-US" sz="1100">
                <a:solidFill>
                  <a:srgbClr val="898989"/>
                </a:solidFill>
                <a:latin typeface="Calibri" pitchFamily="34" charset="0"/>
              </a:rPr>
              <a:t>© 2013 John Wiley &amp; Sons, Inc. All rights reserved.</a:t>
            </a:r>
          </a:p>
        </p:txBody>
      </p:sp>
      <p:pic>
        <p:nvPicPr>
          <p:cNvPr id="134155" name="Picture 17" descr="karp7_fig_02_52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163" y="896938"/>
            <a:ext cx="83216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6" name="Picture 19" descr="karp7_fig_02_52cd.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3663" y="3284538"/>
            <a:ext cx="3752850"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636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0" y="533400"/>
            <a:ext cx="7467600" cy="3416320"/>
          </a:xfrm>
          <a:prstGeom prst="rect">
            <a:avLst/>
          </a:prstGeom>
          <a:noFill/>
        </p:spPr>
        <p:txBody>
          <a:bodyPr wrap="square" rtlCol="0">
            <a:spAutoFit/>
          </a:bodyPr>
          <a:lstStyle/>
          <a:p>
            <a:r>
              <a:rPr lang="en-US" sz="2400" dirty="0" smtClean="0"/>
              <a:t>Clicker question: Multiples enzymes act on </a:t>
            </a:r>
            <a:r>
              <a:rPr lang="en-US" sz="2400" dirty="0" smtClean="0"/>
              <a:t>phospholipid molecules. </a:t>
            </a:r>
            <a:r>
              <a:rPr lang="en-US" sz="2400" dirty="0" smtClean="0"/>
              <a:t>Which of the following is NOT a way that they would distinguish between different </a:t>
            </a:r>
            <a:r>
              <a:rPr lang="en-US" sz="2400" dirty="0" smtClean="0"/>
              <a:t>phospholipids?</a:t>
            </a:r>
            <a:endParaRPr lang="en-US" sz="2400" dirty="0" smtClean="0"/>
          </a:p>
          <a:p>
            <a:endParaRPr lang="en-US" sz="2400" dirty="0"/>
          </a:p>
          <a:p>
            <a:pPr marL="342900" indent="-342900">
              <a:buFont typeface="+mj-lt"/>
              <a:buAutoNum type="alphaUcPeriod"/>
            </a:pPr>
            <a:r>
              <a:rPr lang="en-US" sz="2400" dirty="0" smtClean="0"/>
              <a:t>Glycerol backbone</a:t>
            </a:r>
          </a:p>
          <a:p>
            <a:pPr marL="342900" indent="-342900">
              <a:buFont typeface="+mj-lt"/>
              <a:buAutoNum type="alphaUcPeriod"/>
            </a:pPr>
            <a:r>
              <a:rPr lang="en-US" sz="2400" dirty="0" smtClean="0"/>
              <a:t>Fatty acid chain length</a:t>
            </a:r>
          </a:p>
          <a:p>
            <a:pPr marL="342900" indent="-342900">
              <a:buFont typeface="+mj-lt"/>
              <a:buAutoNum type="alphaUcPeriod"/>
            </a:pPr>
            <a:r>
              <a:rPr lang="en-US" sz="2400" dirty="0" smtClean="0"/>
              <a:t>Fatty acid bond orientation</a:t>
            </a:r>
          </a:p>
          <a:p>
            <a:pPr marL="342900" indent="-342900">
              <a:buFont typeface="+mj-lt"/>
              <a:buAutoNum type="alphaUcPeriod"/>
            </a:pPr>
            <a:r>
              <a:rPr lang="en-US" sz="2400" dirty="0" smtClean="0"/>
              <a:t>Head group</a:t>
            </a:r>
            <a:endParaRPr lang="en-US" sz="2400" dirty="0"/>
          </a:p>
        </p:txBody>
      </p:sp>
    </p:spTree>
    <p:extLst>
      <p:ext uri="{BB962C8B-B14F-4D97-AF65-F5344CB8AC3E}">
        <p14:creationId xmlns:p14="http://schemas.microsoft.com/office/powerpoint/2010/main" val="27423127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685800" y="685800"/>
            <a:ext cx="7772400" cy="917575"/>
          </a:xfrm>
        </p:spPr>
        <p:txBody>
          <a:bodyPr/>
          <a:lstStyle/>
          <a:p>
            <a:pPr eaLnBrk="1" hangingPunct="1"/>
            <a:r>
              <a:rPr lang="en-US" altLang="en-US" sz="2800" smtClean="0"/>
              <a:t>Mystery meat: Methods for protein identification, sequencing and interactions</a:t>
            </a:r>
          </a:p>
        </p:txBody>
      </p:sp>
      <p:sp>
        <p:nvSpPr>
          <p:cNvPr id="19459" name="Rectangle 3"/>
          <p:cNvSpPr>
            <a:spLocks noGrp="1" noChangeArrowheads="1"/>
          </p:cNvSpPr>
          <p:nvPr>
            <p:ph type="subTitle" idx="1"/>
          </p:nvPr>
        </p:nvSpPr>
        <p:spPr/>
        <p:txBody>
          <a:bodyPr/>
          <a:lstStyle/>
          <a:p>
            <a:pPr eaLnBrk="1" hangingPunct="1"/>
            <a:endParaRPr lang="en-US" altLang="en-US" smtClean="0"/>
          </a:p>
        </p:txBody>
      </p:sp>
      <p:pic>
        <p:nvPicPr>
          <p:cNvPr id="19460" name="Picture 4" descr="taco-truck-steak-sandwich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512445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potted_me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57400"/>
            <a:ext cx="26193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5697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990600" y="3810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altLang="en-US" sz="2400">
                <a:solidFill>
                  <a:schemeClr val="tx2"/>
                </a:solidFill>
              </a:rPr>
              <a:t>The problem: Genomic and proteomic analyses have revealed </a:t>
            </a:r>
            <a:r>
              <a:rPr lang="en-US" altLang="en-US" sz="2400" i="1">
                <a:solidFill>
                  <a:schemeClr val="tx2"/>
                </a:solidFill>
              </a:rPr>
              <a:t>thousands</a:t>
            </a:r>
            <a:r>
              <a:rPr lang="en-US" altLang="en-US" sz="2400">
                <a:solidFill>
                  <a:schemeClr val="tx2"/>
                </a:solidFill>
              </a:rPr>
              <a:t> of proteins with unknown functions or interactions</a:t>
            </a:r>
          </a:p>
        </p:txBody>
      </p:sp>
      <p:sp>
        <p:nvSpPr>
          <p:cNvPr id="20483" name="Rectangle 3"/>
          <p:cNvSpPr>
            <a:spLocks noGrp="1" noChangeArrowheads="1"/>
          </p:cNvSpPr>
          <p:nvPr>
            <p:ph type="body" idx="1"/>
          </p:nvPr>
        </p:nvSpPr>
        <p:spPr>
          <a:xfrm>
            <a:off x="457200" y="1676400"/>
            <a:ext cx="8229600" cy="4449763"/>
          </a:xfrm>
        </p:spPr>
        <p:txBody>
          <a:bodyPr/>
          <a:lstStyle/>
          <a:p>
            <a:pPr eaLnBrk="1" hangingPunct="1">
              <a:buFontTx/>
              <a:buNone/>
            </a:pPr>
            <a:r>
              <a:rPr lang="en-US" altLang="en-US" sz="2000" b="1" smtClean="0"/>
              <a:t>Proteome</a:t>
            </a:r>
            <a:r>
              <a:rPr lang="en-US" altLang="en-US" sz="2000" smtClean="0"/>
              <a:t> = Inventory of proteins produced by an organism. It may be subdivided by cell type, tissue type, etc. </a:t>
            </a:r>
            <a:r>
              <a:rPr lang="en-US" altLang="en-US" sz="2000" b="1" smtClean="0"/>
              <a:t>Proteomics</a:t>
            </a:r>
            <a:r>
              <a:rPr lang="en-US" altLang="en-US" sz="2000" smtClean="0"/>
              <a:t> are studies of the proteome. </a:t>
            </a:r>
          </a:p>
          <a:p>
            <a:pPr eaLnBrk="1" hangingPunct="1">
              <a:buFontTx/>
              <a:buNone/>
            </a:pPr>
            <a:endParaRPr lang="en-US" altLang="en-US" sz="2000" smtClean="0"/>
          </a:p>
          <a:p>
            <a:pPr eaLnBrk="1" hangingPunct="1">
              <a:buFontTx/>
              <a:buNone/>
            </a:pPr>
            <a:r>
              <a:rPr lang="en-US" altLang="en-US" sz="2000" smtClean="0"/>
              <a:t>From Karp p. 68 – “ The human genome contains roughly 25,000 genes, each of which can potentially give rise to a variety of different proteins. To date, only a fraction of these molecules have been characterized.” </a:t>
            </a:r>
          </a:p>
        </p:txBody>
      </p:sp>
    </p:spTree>
    <p:extLst>
      <p:ext uri="{BB962C8B-B14F-4D97-AF65-F5344CB8AC3E}">
        <p14:creationId xmlns:p14="http://schemas.microsoft.com/office/powerpoint/2010/main" val="14505546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914400" y="762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altLang="en-US" sz="3200">
                <a:solidFill>
                  <a:schemeClr val="tx2"/>
                </a:solidFill>
              </a:rPr>
              <a:t>What characteristics can be used to identify proteins?</a:t>
            </a:r>
          </a:p>
        </p:txBody>
      </p:sp>
      <p:sp>
        <p:nvSpPr>
          <p:cNvPr id="284675" name="Rectangle 3"/>
          <p:cNvSpPr>
            <a:spLocks noChangeArrowheads="1"/>
          </p:cNvSpPr>
          <p:nvPr/>
        </p:nvSpPr>
        <p:spPr bwMode="auto">
          <a:xfrm>
            <a:off x="838200" y="1265238"/>
            <a:ext cx="7315200"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Bef>
                <a:spcPct val="20000"/>
              </a:spcBef>
              <a:buFontTx/>
              <a:buChar char="•"/>
            </a:pPr>
            <a:r>
              <a:rPr lang="en-US" altLang="en-US" sz="2400"/>
              <a:t>Size</a:t>
            </a:r>
          </a:p>
          <a:p>
            <a:pPr eaLnBrk="1" hangingPunct="1">
              <a:spcBef>
                <a:spcPct val="20000"/>
              </a:spcBef>
              <a:buFontTx/>
              <a:buChar char="•"/>
            </a:pPr>
            <a:r>
              <a:rPr lang="en-US" altLang="en-US" sz="2400"/>
              <a:t>Charge</a:t>
            </a:r>
          </a:p>
          <a:p>
            <a:pPr eaLnBrk="1" hangingPunct="1">
              <a:spcBef>
                <a:spcPct val="20000"/>
              </a:spcBef>
              <a:buFontTx/>
              <a:buChar char="•"/>
            </a:pPr>
            <a:r>
              <a:rPr lang="en-US" altLang="en-US" sz="2400"/>
              <a:t>Enzymatic  Activity</a:t>
            </a:r>
          </a:p>
          <a:p>
            <a:pPr eaLnBrk="1" hangingPunct="1">
              <a:spcBef>
                <a:spcPct val="20000"/>
              </a:spcBef>
              <a:buFontTx/>
              <a:buChar char="•"/>
            </a:pPr>
            <a:r>
              <a:rPr lang="en-US" altLang="en-US" sz="2400"/>
              <a:t>Sequence</a:t>
            </a:r>
          </a:p>
          <a:p>
            <a:pPr eaLnBrk="1" hangingPunct="1">
              <a:spcBef>
                <a:spcPct val="20000"/>
              </a:spcBef>
              <a:buFontTx/>
              <a:buChar char="•"/>
            </a:pPr>
            <a:r>
              <a:rPr lang="en-US" altLang="en-US" sz="2400"/>
              <a:t>Secondary structure</a:t>
            </a:r>
          </a:p>
          <a:p>
            <a:pPr eaLnBrk="1" hangingPunct="1">
              <a:spcBef>
                <a:spcPct val="20000"/>
              </a:spcBef>
              <a:buFontTx/>
              <a:buChar char="•"/>
            </a:pPr>
            <a:r>
              <a:rPr lang="en-US" altLang="en-US" sz="2400"/>
              <a:t>Interactions with other proteins</a:t>
            </a:r>
          </a:p>
          <a:p>
            <a:pPr eaLnBrk="1" hangingPunct="1">
              <a:spcBef>
                <a:spcPct val="20000"/>
              </a:spcBef>
              <a:buFontTx/>
              <a:buChar char="•"/>
            </a:pPr>
            <a:r>
              <a:rPr lang="en-US" altLang="en-US" sz="2400"/>
              <a:t>Location in cell (membrane bound, mitochondrial, nuclear, etc.)</a:t>
            </a:r>
          </a:p>
          <a:p>
            <a:pPr eaLnBrk="1" hangingPunct="1">
              <a:spcBef>
                <a:spcPct val="20000"/>
              </a:spcBef>
              <a:buFontTx/>
              <a:buChar char="•"/>
            </a:pPr>
            <a:r>
              <a:rPr lang="en-US" altLang="en-US" sz="2400"/>
              <a:t>Appearance during development (embryonic, adult, dividing, etc.)</a:t>
            </a:r>
          </a:p>
        </p:txBody>
      </p:sp>
      <p:sp>
        <p:nvSpPr>
          <p:cNvPr id="284676" name="Rectangle 4"/>
          <p:cNvSpPr>
            <a:spLocks noGrp="1" noChangeArrowheads="1"/>
          </p:cNvSpPr>
          <p:nvPr>
            <p:ph type="title"/>
          </p:nvPr>
        </p:nvSpPr>
        <p:spPr>
          <a:xfrm>
            <a:off x="457200" y="5638800"/>
            <a:ext cx="8229600" cy="609600"/>
          </a:xfrm>
          <a:noFill/>
        </p:spPr>
        <p:txBody>
          <a:bodyPr/>
          <a:lstStyle/>
          <a:p>
            <a:pPr eaLnBrk="1" hangingPunct="1"/>
            <a:r>
              <a:rPr lang="en-US" altLang="en-US" sz="2800" smtClean="0"/>
              <a:t>Problem 1: Get a pure protein sample to analyze</a:t>
            </a:r>
          </a:p>
        </p:txBody>
      </p:sp>
    </p:spTree>
    <p:extLst>
      <p:ext uri="{BB962C8B-B14F-4D97-AF65-F5344CB8AC3E}">
        <p14:creationId xmlns:p14="http://schemas.microsoft.com/office/powerpoint/2010/main" val="65327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4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4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4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46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46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467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4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p:bldP spid="28467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ChangeArrowheads="1"/>
          </p:cNvSpPr>
          <p:nvPr/>
        </p:nvSpPr>
        <p:spPr bwMode="auto">
          <a:xfrm>
            <a:off x="990600" y="3810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r>
              <a:rPr lang="en-US" altLang="en-US" sz="2400">
                <a:solidFill>
                  <a:schemeClr val="tx2"/>
                </a:solidFill>
              </a:rPr>
              <a:t>The problem: Genomic and proteomic analyses have revealed </a:t>
            </a:r>
            <a:r>
              <a:rPr lang="en-US" altLang="en-US" sz="2400" i="1">
                <a:solidFill>
                  <a:schemeClr val="tx2"/>
                </a:solidFill>
              </a:rPr>
              <a:t>thousands</a:t>
            </a:r>
            <a:r>
              <a:rPr lang="en-US" altLang="en-US" sz="2400">
                <a:solidFill>
                  <a:schemeClr val="tx2"/>
                </a:solidFill>
              </a:rPr>
              <a:t> of proteins with unknown functions or interactions</a:t>
            </a:r>
          </a:p>
        </p:txBody>
      </p:sp>
      <p:sp>
        <p:nvSpPr>
          <p:cNvPr id="70658" name="Rectangle 3"/>
          <p:cNvSpPr>
            <a:spLocks noGrp="1" noChangeArrowheads="1"/>
          </p:cNvSpPr>
          <p:nvPr>
            <p:ph type="body" idx="1"/>
          </p:nvPr>
        </p:nvSpPr>
        <p:spPr>
          <a:xfrm>
            <a:off x="457200" y="1676400"/>
            <a:ext cx="8229600" cy="4449763"/>
          </a:xfrm>
        </p:spPr>
        <p:txBody>
          <a:bodyPr/>
          <a:lstStyle/>
          <a:p>
            <a:pPr eaLnBrk="1" hangingPunct="1">
              <a:buFontTx/>
              <a:buNone/>
            </a:pPr>
            <a:r>
              <a:rPr lang="en-US" altLang="en-US" sz="2000" b="1" smtClean="0">
                <a:ea typeface="ＭＳ Ｐゴシック" pitchFamily="34" charset="-128"/>
              </a:rPr>
              <a:t>Proteome</a:t>
            </a:r>
            <a:r>
              <a:rPr lang="en-US" altLang="en-US" sz="2000" smtClean="0">
                <a:ea typeface="ＭＳ Ｐゴシック" pitchFamily="34" charset="-128"/>
              </a:rPr>
              <a:t> = Inventory of proteins produced by an organism. It may be subdivided by cell type, tissue type, etc. </a:t>
            </a:r>
            <a:r>
              <a:rPr lang="en-US" altLang="en-US" sz="2000" b="1" smtClean="0">
                <a:ea typeface="ＭＳ Ｐゴシック" pitchFamily="34" charset="-128"/>
              </a:rPr>
              <a:t>Proteomics</a:t>
            </a:r>
            <a:r>
              <a:rPr lang="en-US" altLang="en-US" sz="2000" smtClean="0">
                <a:ea typeface="ＭＳ Ｐゴシック" pitchFamily="34" charset="-128"/>
              </a:rPr>
              <a:t> are studies of the proteome. </a:t>
            </a:r>
          </a:p>
          <a:p>
            <a:pPr eaLnBrk="1" hangingPunct="1">
              <a:buFontTx/>
              <a:buNone/>
            </a:pPr>
            <a:endParaRPr lang="en-US" altLang="en-US" sz="2000" smtClean="0">
              <a:ea typeface="ＭＳ Ｐゴシック" pitchFamily="34" charset="-128"/>
            </a:endParaRPr>
          </a:p>
          <a:p>
            <a:pPr eaLnBrk="1" hangingPunct="1">
              <a:buFontTx/>
              <a:buNone/>
            </a:pPr>
            <a:r>
              <a:rPr lang="en-US" altLang="en-US" sz="2000" smtClean="0">
                <a:ea typeface="ＭＳ Ｐゴシック" pitchFamily="34" charset="-128"/>
              </a:rPr>
              <a:t>From Karp p. 68 – </a:t>
            </a:r>
            <a:r>
              <a:rPr lang="ja-JP" altLang="en-US" sz="2000" smtClean="0">
                <a:ea typeface="ＭＳ Ｐゴシック" pitchFamily="34" charset="-128"/>
              </a:rPr>
              <a:t>“</a:t>
            </a:r>
            <a:r>
              <a:rPr lang="en-US" altLang="ja-JP" sz="2000" smtClean="0">
                <a:ea typeface="ＭＳ Ｐゴシック" pitchFamily="34" charset="-128"/>
              </a:rPr>
              <a:t>The human genome contains roughly 25,000 genes, each of which can potentially give rise to a variety of different proteins. To date, only a fraction of these molecules have been characterized.</a:t>
            </a:r>
            <a:r>
              <a:rPr lang="ja-JP" altLang="en-US" sz="2000" smtClean="0">
                <a:ea typeface="ＭＳ Ｐゴシック" pitchFamily="34" charset="-128"/>
              </a:rPr>
              <a:t>”</a:t>
            </a:r>
            <a:r>
              <a:rPr lang="en-US" altLang="ja-JP" sz="2000" smtClean="0">
                <a:ea typeface="ＭＳ Ｐゴシック" pitchFamily="34" charset="-128"/>
              </a:rPr>
              <a:t> </a:t>
            </a:r>
            <a:endParaRPr lang="en-US" altLang="en-US" sz="2000" smtClean="0">
              <a:ea typeface="ＭＳ Ｐゴシック" pitchFamily="34" charset="-128"/>
            </a:endParaRPr>
          </a:p>
        </p:txBody>
      </p:sp>
    </p:spTree>
    <p:extLst>
      <p:ext uri="{BB962C8B-B14F-4D97-AF65-F5344CB8AC3E}">
        <p14:creationId xmlns:p14="http://schemas.microsoft.com/office/powerpoint/2010/main" val="18215506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Chromatography</a:t>
            </a:r>
          </a:p>
        </p:txBody>
      </p:sp>
      <p:sp>
        <p:nvSpPr>
          <p:cNvPr id="286723" name="Rectangle 3"/>
          <p:cNvSpPr>
            <a:spLocks noGrp="1" noChangeArrowheads="1"/>
          </p:cNvSpPr>
          <p:nvPr>
            <p:ph type="body" idx="1"/>
          </p:nvPr>
        </p:nvSpPr>
        <p:spPr>
          <a:xfrm>
            <a:off x="4876800" y="1219200"/>
            <a:ext cx="4038600" cy="4906963"/>
          </a:xfrm>
        </p:spPr>
        <p:txBody>
          <a:bodyPr/>
          <a:lstStyle/>
          <a:p>
            <a:pPr eaLnBrk="1" hangingPunct="1"/>
            <a:r>
              <a:rPr lang="en-US" altLang="en-US" sz="2000" smtClean="0">
                <a:ea typeface="ＭＳ Ｐゴシック" pitchFamily="34" charset="-128"/>
              </a:rPr>
              <a:t>Mixture fractionated as it moves through a porous matrix</a:t>
            </a:r>
          </a:p>
          <a:p>
            <a:pPr eaLnBrk="1" hangingPunct="1"/>
            <a:r>
              <a:rPr lang="en-US" altLang="en-US" sz="2000" b="1" smtClean="0">
                <a:ea typeface="ＭＳ Ｐゴシック" pitchFamily="34" charset="-128"/>
              </a:rPr>
              <a:t>Mobile phase</a:t>
            </a:r>
            <a:r>
              <a:rPr lang="en-US" altLang="en-US" sz="2000" smtClean="0">
                <a:ea typeface="ＭＳ Ｐゴシック" pitchFamily="34" charset="-128"/>
              </a:rPr>
              <a:t>, protein in solvent</a:t>
            </a:r>
          </a:p>
          <a:p>
            <a:pPr eaLnBrk="1" hangingPunct="1"/>
            <a:r>
              <a:rPr lang="en-US" altLang="en-US" sz="2000" b="1" smtClean="0">
                <a:ea typeface="ＭＳ Ｐゴシック" pitchFamily="34" charset="-128"/>
              </a:rPr>
              <a:t>Immobile phase</a:t>
            </a:r>
            <a:r>
              <a:rPr lang="en-US" altLang="en-US" sz="2000" smtClean="0">
                <a:ea typeface="ＭＳ Ｐゴシック" pitchFamily="34" charset="-128"/>
              </a:rPr>
              <a:t>, protein caught in matrix</a:t>
            </a:r>
          </a:p>
          <a:p>
            <a:pPr eaLnBrk="1" hangingPunct="1"/>
            <a:r>
              <a:rPr lang="en-US" altLang="en-US" sz="2000" smtClean="0">
                <a:ea typeface="ＭＳ Ｐゴシック" pitchFamily="34" charset="-128"/>
              </a:rPr>
              <a:t>Fractions of solvent are captured at different time points</a:t>
            </a:r>
          </a:p>
          <a:p>
            <a:pPr eaLnBrk="1" hangingPunct="1"/>
            <a:r>
              <a:rPr lang="en-US" altLang="en-US" sz="2000" smtClean="0">
                <a:ea typeface="ＭＳ Ｐゴシック" pitchFamily="34" charset="-128"/>
              </a:rPr>
              <a:t>Proteins with least matrix affinity in first fraction, those with most in later fractions or captured in matrix</a:t>
            </a:r>
          </a:p>
        </p:txBody>
      </p:sp>
      <p:pic>
        <p:nvPicPr>
          <p:cNvPr id="7475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229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20761"/>
          </a:xfrm>
        </p:spPr>
        <p:txBody>
          <a:bodyPr/>
          <a:lstStyle/>
          <a:p>
            <a:r>
              <a:rPr lang="en-US" sz="2800" dirty="0" smtClean="0"/>
              <a:t>Gel exclusion chromatography (size filtration)</a:t>
            </a:r>
            <a:endParaRPr lang="en-US" sz="2800" dirty="0"/>
          </a:p>
        </p:txBody>
      </p:sp>
      <p:graphicFrame>
        <p:nvGraphicFramePr>
          <p:cNvPr id="5" name="Content Placeholder 4"/>
          <p:cNvGraphicFramePr>
            <a:graphicFrameLocks noGrp="1"/>
          </p:cNvGraphicFramePr>
          <p:nvPr>
            <p:ph idx="1"/>
            <p:extLst/>
          </p:nvPr>
        </p:nvGraphicFramePr>
        <p:xfrm>
          <a:off x="6896100" y="1143000"/>
          <a:ext cx="2095500" cy="4704024"/>
        </p:xfrm>
        <a:graphic>
          <a:graphicData uri="http://schemas.openxmlformats.org/drawingml/2006/table">
            <a:tbl>
              <a:tblPr/>
              <a:tblGrid>
                <a:gridCol w="1210873"/>
                <a:gridCol w="432903"/>
                <a:gridCol w="451724"/>
              </a:tblGrid>
              <a:tr h="302679">
                <a:tc>
                  <a:txBody>
                    <a:bodyPr/>
                    <a:lstStyle/>
                    <a:p>
                      <a:r>
                        <a:rPr lang="en-US" sz="1000" dirty="0"/>
                        <a:t> </a:t>
                      </a:r>
                    </a:p>
                  </a:txBody>
                  <a:tcPr marL="5079" marR="5079" marT="5079" marB="5079" anchor="ctr">
                    <a:lnL>
                      <a:noFill/>
                    </a:lnL>
                    <a:lnR>
                      <a:noFill/>
                    </a:lnR>
                    <a:lnT>
                      <a:noFill/>
                    </a:lnT>
                    <a:lnB>
                      <a:noFill/>
                    </a:lnB>
                    <a:solidFill>
                      <a:srgbClr val="FFFFCC"/>
                    </a:solidFill>
                  </a:tcPr>
                </a:tc>
                <a:tc>
                  <a:txBody>
                    <a:bodyPr/>
                    <a:lstStyle/>
                    <a:p>
                      <a:r>
                        <a:rPr lang="en-US" sz="1000"/>
                        <a:t>lower limit</a:t>
                      </a:r>
                    </a:p>
                  </a:txBody>
                  <a:tcPr marL="5079" marR="5079" marT="5079" marB="5079" anchor="ctr">
                    <a:lnL>
                      <a:noFill/>
                    </a:lnL>
                    <a:lnR>
                      <a:noFill/>
                    </a:lnR>
                    <a:lnT>
                      <a:noFill/>
                    </a:lnT>
                    <a:lnB>
                      <a:noFill/>
                    </a:lnB>
                    <a:solidFill>
                      <a:srgbClr val="FFFFCC"/>
                    </a:solidFill>
                  </a:tcPr>
                </a:tc>
                <a:tc>
                  <a:txBody>
                    <a:bodyPr/>
                    <a:lstStyle/>
                    <a:p>
                      <a:r>
                        <a:rPr lang="en-US" sz="1000"/>
                        <a:t>upper limit</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Sephadex G-50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r>
              <a:tr h="156418">
                <a:tc>
                  <a:txBody>
                    <a:bodyPr/>
                    <a:lstStyle/>
                    <a:p>
                      <a:r>
                        <a:rPr lang="en-US" sz="1000"/>
                        <a:t>Sephadex G-75</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80</a:t>
                      </a:r>
                    </a:p>
                  </a:txBody>
                  <a:tcPr marL="5079" marR="5079" marT="5079" marB="5079" anchor="ctr">
                    <a:lnL>
                      <a:noFill/>
                    </a:lnL>
                    <a:lnR>
                      <a:noFill/>
                    </a:lnR>
                    <a:lnT>
                      <a:noFill/>
                    </a:lnT>
                    <a:lnB>
                      <a:noFill/>
                    </a:lnB>
                    <a:solidFill>
                      <a:srgbClr val="FFFFCC"/>
                    </a:solidFill>
                  </a:tcPr>
                </a:tc>
              </a:tr>
              <a:tr h="156418">
                <a:tc>
                  <a:txBody>
                    <a:bodyPr/>
                    <a:lstStyle/>
                    <a:p>
                      <a:r>
                        <a:rPr lang="en-US" sz="1000"/>
                        <a:t>Sephadex G-100</a:t>
                      </a:r>
                    </a:p>
                  </a:txBody>
                  <a:tcPr marL="5079" marR="5079" marT="5079" marB="5079" anchor="ctr">
                    <a:lnL>
                      <a:noFill/>
                    </a:lnL>
                    <a:lnR>
                      <a:noFill/>
                    </a:lnR>
                    <a:lnT>
                      <a:noFill/>
                    </a:lnT>
                    <a:lnB>
                      <a:noFill/>
                    </a:lnB>
                    <a:solidFill>
                      <a:srgbClr val="FFFFCC"/>
                    </a:solidFill>
                  </a:tcPr>
                </a:tc>
                <a:tc>
                  <a:txBody>
                    <a:bodyPr/>
                    <a:lstStyle/>
                    <a:p>
                      <a:r>
                        <a:rPr lang="en-US" sz="1000"/>
                        <a:t>4</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Sephadex G-150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300</a:t>
                      </a:r>
                    </a:p>
                  </a:txBody>
                  <a:tcPr marL="5079" marR="5079" marT="5079" marB="5079" anchor="ctr">
                    <a:lnL>
                      <a:noFill/>
                    </a:lnL>
                    <a:lnR>
                      <a:noFill/>
                    </a:lnR>
                    <a:lnT>
                      <a:noFill/>
                    </a:lnT>
                    <a:lnB>
                      <a:noFill/>
                    </a:lnB>
                    <a:solidFill>
                      <a:srgbClr val="FFFFCC"/>
                    </a:solidFill>
                  </a:tcPr>
                </a:tc>
              </a:tr>
              <a:tr h="156418">
                <a:tc>
                  <a:txBody>
                    <a:bodyPr/>
                    <a:lstStyle/>
                    <a:p>
                      <a:r>
                        <a:rPr lang="en-US" sz="1000"/>
                        <a:t>Sephadex G-200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600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Bio-Gel P-10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r>
              <a:tr h="156418">
                <a:tc>
                  <a:txBody>
                    <a:bodyPr/>
                    <a:lstStyle/>
                    <a:p>
                      <a:r>
                        <a:rPr lang="en-US" sz="1000"/>
                        <a:t>Bio-Gel P-30</a:t>
                      </a:r>
                    </a:p>
                  </a:txBody>
                  <a:tcPr marL="5079" marR="5079" marT="5079" marB="5079" anchor="ctr">
                    <a:lnL>
                      <a:noFill/>
                    </a:lnL>
                    <a:lnR>
                      <a:noFill/>
                    </a:lnR>
                    <a:lnT>
                      <a:noFill/>
                    </a:lnT>
                    <a:lnB>
                      <a:noFill/>
                    </a:lnB>
                    <a:solidFill>
                      <a:srgbClr val="FFFFCC"/>
                    </a:solidFill>
                  </a:tcPr>
                </a:tc>
                <a:tc>
                  <a:txBody>
                    <a:bodyPr/>
                    <a:lstStyle/>
                    <a:p>
                      <a:r>
                        <a:rPr lang="en-US" sz="1000"/>
                        <a:t>2.5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r>
              <a:tr h="156418">
                <a:tc>
                  <a:txBody>
                    <a:bodyPr/>
                    <a:lstStyle/>
                    <a:p>
                      <a:r>
                        <a:rPr lang="en-US" sz="1000"/>
                        <a:t>Bio-Gel P-60</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r>
              <a:tr h="156418">
                <a:tc>
                  <a:txBody>
                    <a:bodyPr/>
                    <a:lstStyle/>
                    <a:p>
                      <a:r>
                        <a:rPr lang="en-US" sz="1000"/>
                        <a:t>Bio-Gel P-100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r>
              <a:tr h="156418">
                <a:tc>
                  <a:txBody>
                    <a:bodyPr/>
                    <a:lstStyle/>
                    <a:p>
                      <a:r>
                        <a:rPr lang="en-US" sz="1000"/>
                        <a:t>Bio-Gel P-150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BioGel P-200</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c>
                  <a:txBody>
                    <a:bodyPr/>
                    <a:lstStyle/>
                    <a:p>
                      <a:r>
                        <a:rPr lang="en-US" sz="1000"/>
                        <a:t>200</a:t>
                      </a:r>
                    </a:p>
                  </a:txBody>
                  <a:tcPr marL="5079" marR="5079" marT="5079" marB="5079" anchor="ctr">
                    <a:lnL>
                      <a:noFill/>
                    </a:lnL>
                    <a:lnR>
                      <a:noFill/>
                    </a:lnR>
                    <a:lnT>
                      <a:noFill/>
                    </a:lnT>
                    <a:lnB>
                      <a:noFill/>
                    </a:lnB>
                    <a:solidFill>
                      <a:srgbClr val="FFFFCC"/>
                    </a:solidFill>
                  </a:tcPr>
                </a:tc>
              </a:tr>
              <a:tr h="156418">
                <a:tc>
                  <a:txBody>
                    <a:bodyPr/>
                    <a:lstStyle/>
                    <a:p>
                      <a:r>
                        <a:rPr lang="en-US" sz="1000"/>
                        <a:t>Bio-Gel P-300</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400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Sephacryl S-200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250</a:t>
                      </a:r>
                    </a:p>
                  </a:txBody>
                  <a:tcPr marL="5079" marR="5079" marT="5079" marB="5079" anchor="ctr">
                    <a:lnL>
                      <a:noFill/>
                    </a:lnL>
                    <a:lnR>
                      <a:noFill/>
                    </a:lnR>
                    <a:lnT>
                      <a:noFill/>
                    </a:lnT>
                    <a:lnB>
                      <a:noFill/>
                    </a:lnB>
                    <a:solidFill>
                      <a:srgbClr val="FFFFCC"/>
                    </a:solidFill>
                  </a:tcPr>
                </a:tc>
              </a:tr>
              <a:tr h="156418">
                <a:tc>
                  <a:txBody>
                    <a:bodyPr/>
                    <a:lstStyle/>
                    <a:p>
                      <a:r>
                        <a:rPr lang="en-US" sz="1000"/>
                        <a:t>Sephacryl S-300</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Sephacryl S-400</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c>
                  <a:txBody>
                    <a:bodyPr/>
                    <a:lstStyle/>
                    <a:p>
                      <a:r>
                        <a:rPr lang="en-US" sz="1000"/>
                        <a:t>8000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agarose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Sepharose 6B</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4000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4B</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20,000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2B</a:t>
                      </a:r>
                    </a:p>
                  </a:txBody>
                  <a:tcPr marL="5079" marR="5079" marT="5079" marB="5079" anchor="ctr">
                    <a:lnL>
                      <a:noFill/>
                    </a:lnL>
                    <a:lnR>
                      <a:noFill/>
                    </a:lnR>
                    <a:lnT>
                      <a:noFill/>
                    </a:lnT>
                    <a:lnB>
                      <a:noFill/>
                    </a:lnB>
                    <a:solidFill>
                      <a:srgbClr val="FFFFCC"/>
                    </a:solidFill>
                  </a:tcPr>
                </a:tc>
                <a:tc>
                  <a:txBody>
                    <a:bodyPr/>
                    <a:lstStyle/>
                    <a:p>
                      <a:r>
                        <a:rPr lang="en-US" sz="1000"/>
                        <a:t>70</a:t>
                      </a:r>
                    </a:p>
                  </a:txBody>
                  <a:tcPr marL="5079" marR="5079" marT="5079" marB="5079" anchor="ctr">
                    <a:lnL>
                      <a:noFill/>
                    </a:lnL>
                    <a:lnR>
                      <a:noFill/>
                    </a:lnR>
                    <a:lnT>
                      <a:noFill/>
                    </a:lnT>
                    <a:lnB>
                      <a:noFill/>
                    </a:lnB>
                    <a:solidFill>
                      <a:srgbClr val="FFFFCC"/>
                    </a:solidFill>
                  </a:tcPr>
                </a:tc>
                <a:tc>
                  <a:txBody>
                    <a:bodyPr/>
                    <a:lstStyle/>
                    <a:p>
                      <a:r>
                        <a:rPr lang="en-US" sz="1000"/>
                        <a:t>40,000</a:t>
                      </a:r>
                    </a:p>
                  </a:txBody>
                  <a:tcPr marL="5079" marR="5079" marT="5079" marB="5079" anchor="ctr">
                    <a:lnL>
                      <a:noFill/>
                    </a:lnL>
                    <a:lnR>
                      <a:noFill/>
                    </a:lnR>
                    <a:lnT>
                      <a:noFill/>
                    </a:lnT>
                    <a:lnB>
                      <a:noFill/>
                    </a:lnB>
                    <a:solidFill>
                      <a:srgbClr val="FFFFCC"/>
                    </a:solidFill>
                  </a:tcPr>
                </a:tc>
              </a:tr>
              <a:tr h="156418">
                <a:tc>
                  <a:txBody>
                    <a:bodyPr/>
                    <a:lstStyle/>
                    <a:p>
                      <a:r>
                        <a:rPr lang="en-US" sz="1000"/>
                        <a:t>Bio-Gel A-0.5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Bio-Gel A-5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c>
                  <a:txBody>
                    <a:bodyPr/>
                    <a:lstStyle/>
                    <a:p>
                      <a:r>
                        <a:rPr lang="en-US" sz="1000"/>
                        <a:t>15,000</a:t>
                      </a:r>
                    </a:p>
                  </a:txBody>
                  <a:tcPr marL="5079" marR="5079" marT="5079" marB="5079" anchor="ctr">
                    <a:lnL>
                      <a:noFill/>
                    </a:lnL>
                    <a:lnR>
                      <a:noFill/>
                    </a:lnR>
                    <a:lnT>
                      <a:noFill/>
                    </a:lnT>
                    <a:lnB>
                      <a:noFill/>
                    </a:lnB>
                    <a:solidFill>
                      <a:srgbClr val="FFFFCC"/>
                    </a:solidFill>
                  </a:tcPr>
                </a:tc>
              </a:tr>
              <a:tr h="156418">
                <a:tc>
                  <a:txBody>
                    <a:bodyPr/>
                    <a:lstStyle/>
                    <a:p>
                      <a:r>
                        <a:rPr lang="en-US" sz="1000" dirty="0"/>
                        <a:t>Bio-Gel A-50</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c>
                  <a:txBody>
                    <a:bodyPr/>
                    <a:lstStyle/>
                    <a:p>
                      <a:r>
                        <a:rPr lang="en-US" sz="1000" dirty="0"/>
                        <a:t>50,000</a:t>
                      </a:r>
                    </a:p>
                  </a:txBody>
                  <a:tcPr marL="5079" marR="5079" marT="5079" marB="5079" anchor="ctr">
                    <a:lnL>
                      <a:noFill/>
                    </a:lnL>
                    <a:lnR>
                      <a:noFill/>
                    </a:lnR>
                    <a:lnT>
                      <a:noFill/>
                    </a:lnT>
                    <a:lnB>
                      <a:noFill/>
                    </a:lnB>
                    <a:solidFill>
                      <a:srgbClr val="FFFFCC"/>
                    </a:solidFill>
                  </a:tcPr>
                </a:tc>
              </a:tr>
            </a:tbl>
          </a:graphicData>
        </a:graphic>
      </p:graphicFrame>
      <p:sp>
        <p:nvSpPr>
          <p:cNvPr id="4" name="Rectangle 3"/>
          <p:cNvSpPr/>
          <p:nvPr/>
        </p:nvSpPr>
        <p:spPr>
          <a:xfrm>
            <a:off x="2895600" y="6324600"/>
            <a:ext cx="6248400" cy="369332"/>
          </a:xfrm>
          <a:prstGeom prst="rect">
            <a:avLst/>
          </a:prstGeom>
        </p:spPr>
        <p:txBody>
          <a:bodyPr wrap="square">
            <a:spAutoFit/>
          </a:bodyPr>
          <a:lstStyle/>
          <a:p>
            <a:r>
              <a:rPr lang="en-US" dirty="0"/>
              <a:t>http://www.ucl.ac.uk/~ucbcdab/enzpur/gelexcl.htm</a:t>
            </a:r>
          </a:p>
        </p:txBody>
      </p:sp>
      <p:pic>
        <p:nvPicPr>
          <p:cNvPr id="126978" name="Picture 2" descr="http://www.ucl.ac.uk/~ucbcdab/enzpur/images/gelexcl7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399"/>
            <a:ext cx="6667500" cy="4876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3668713" y="1296600"/>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32064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Ion-exchange chromatography</a:t>
            </a:r>
          </a:p>
        </p:txBody>
      </p:sp>
      <p:sp>
        <p:nvSpPr>
          <p:cNvPr id="288771" name="Rectangle 3"/>
          <p:cNvSpPr>
            <a:spLocks noGrp="1" noChangeArrowheads="1"/>
          </p:cNvSpPr>
          <p:nvPr>
            <p:ph type="body" idx="1"/>
          </p:nvPr>
        </p:nvSpPr>
        <p:spPr>
          <a:xfrm>
            <a:off x="4876800" y="1219200"/>
            <a:ext cx="4038600" cy="4906963"/>
          </a:xfrm>
        </p:spPr>
        <p:txBody>
          <a:bodyPr/>
          <a:lstStyle/>
          <a:p>
            <a:pPr eaLnBrk="1" hangingPunct="1"/>
            <a:r>
              <a:rPr lang="en-US" altLang="en-US" sz="2000" smtClean="0">
                <a:ea typeface="ＭＳ Ｐゴシック" pitchFamily="34" charset="-128"/>
              </a:rPr>
              <a:t>Use charged matrix to attract oppositely charged proteins</a:t>
            </a:r>
          </a:p>
          <a:p>
            <a:pPr eaLnBrk="1" hangingPunct="1"/>
            <a:r>
              <a:rPr lang="en-US" altLang="en-US" sz="2000" smtClean="0">
                <a:ea typeface="ＭＳ Ｐゴシック" pitchFamily="34" charset="-128"/>
              </a:rPr>
              <a:t>Can vary pH of solvent to vary protein charge (Why?)</a:t>
            </a:r>
          </a:p>
          <a:p>
            <a:pPr eaLnBrk="1" hangingPunct="1"/>
            <a:r>
              <a:rPr lang="en-US" altLang="en-US" sz="2000" smtClean="0">
                <a:ea typeface="ＭＳ Ｐゴシック" pitchFamily="34" charset="-128"/>
              </a:rPr>
              <a:t>Isoelectric point = the pH at which the protein is neutral (typically not pH=7)</a:t>
            </a:r>
          </a:p>
          <a:p>
            <a:pPr eaLnBrk="1" hangingPunct="1"/>
            <a:r>
              <a:rPr lang="en-US" altLang="en-US" sz="2000" smtClean="0">
                <a:ea typeface="ＭＳ Ｐゴシック" pitchFamily="34" charset="-128"/>
              </a:rPr>
              <a:t>Can also have gel-filtration chromatography (by size)</a:t>
            </a:r>
          </a:p>
        </p:txBody>
      </p:sp>
      <p:pic>
        <p:nvPicPr>
          <p:cNvPr id="7680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4106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274638"/>
            <a:ext cx="8229600" cy="639762"/>
          </a:xfrm>
        </p:spPr>
        <p:txBody>
          <a:bodyPr/>
          <a:lstStyle/>
          <a:p>
            <a:pPr eaLnBrk="1" hangingPunct="1"/>
            <a:r>
              <a:rPr lang="en-US" altLang="en-US" smtClean="0">
                <a:ea typeface="ＭＳ Ｐゴシック" pitchFamily="34" charset="-128"/>
              </a:rPr>
              <a:t>Clicker Question</a:t>
            </a:r>
          </a:p>
        </p:txBody>
      </p:sp>
      <p:sp>
        <p:nvSpPr>
          <p:cNvPr id="78850" name="Content Placeholder 1"/>
          <p:cNvSpPr>
            <a:spLocks noGrp="1"/>
          </p:cNvSpPr>
          <p:nvPr>
            <p:ph idx="1"/>
          </p:nvPr>
        </p:nvSpPr>
        <p:spPr>
          <a:xfrm>
            <a:off x="457200" y="1600200"/>
            <a:ext cx="6172200" cy="4525963"/>
          </a:xfrm>
        </p:spPr>
        <p:txBody>
          <a:bodyPr/>
          <a:lstStyle/>
          <a:p>
            <a:r>
              <a:rPr lang="en-US" altLang="en-US" smtClean="0">
                <a:ea typeface="ＭＳ Ｐゴシック" pitchFamily="34" charset="-128"/>
              </a:rPr>
              <a:t>Gel filtration or gel exclusion chromatography:</a:t>
            </a:r>
          </a:p>
          <a:p>
            <a:pPr lvl="2"/>
            <a:endParaRPr lang="en-US" altLang="en-US" smtClean="0">
              <a:ea typeface="ＭＳ Ｐゴシック" pitchFamily="34" charset="-128"/>
            </a:endParaRPr>
          </a:p>
          <a:p>
            <a:pPr>
              <a:buFontTx/>
              <a:buAutoNum type="alphaUcPeriod"/>
            </a:pPr>
            <a:r>
              <a:rPr lang="en-US" altLang="en-US" sz="1600" smtClean="0">
                <a:ea typeface="ＭＳ Ｐゴシック" pitchFamily="34" charset="-128"/>
              </a:rPr>
              <a:t>Small molecules have a faster average velocity, and hence elute earlier from the column.</a:t>
            </a:r>
          </a:p>
          <a:p>
            <a:pPr>
              <a:buFontTx/>
              <a:buAutoNum type="alphaUcPeriod"/>
            </a:pPr>
            <a:r>
              <a:rPr lang="en-US" altLang="en-US" sz="1600" smtClean="0">
                <a:ea typeface="ＭＳ Ｐゴシック" pitchFamily="34" charset="-128"/>
              </a:rPr>
              <a:t>Small molecules have a slower average velocity, and hence elute earlier from the column.</a:t>
            </a:r>
          </a:p>
          <a:p>
            <a:pPr>
              <a:buFontTx/>
              <a:buAutoNum type="alphaUcPeriod"/>
            </a:pPr>
            <a:r>
              <a:rPr lang="en-US" altLang="en-US" sz="1600" smtClean="0">
                <a:ea typeface="ＭＳ Ｐゴシック" pitchFamily="34" charset="-128"/>
              </a:rPr>
              <a:t>Large molecules have a faster average velocity, and hence elute earlier from the column.</a:t>
            </a:r>
          </a:p>
          <a:p>
            <a:pPr>
              <a:buFontTx/>
              <a:buAutoNum type="alphaUcPeriod"/>
            </a:pPr>
            <a:r>
              <a:rPr lang="en-US" altLang="en-US" sz="1600" smtClean="0">
                <a:ea typeface="ＭＳ Ｐゴシック" pitchFamily="34" charset="-128"/>
              </a:rPr>
              <a:t>Large molecules travel slower average velocity, and hence elute earlier from the column.</a:t>
            </a:r>
          </a:p>
        </p:txBody>
      </p:sp>
      <p:pic>
        <p:nvPicPr>
          <p:cNvPr id="78851" name="Picture 2" descr="Screen Shot 2013-09-02 at 9.30.02 AM.png"/>
          <p:cNvPicPr>
            <a:picLocks noChangeAspect="1"/>
          </p:cNvPicPr>
          <p:nvPr/>
        </p:nvPicPr>
        <p:blipFill>
          <a:blip r:embed="rId3">
            <a:extLst>
              <a:ext uri="{28A0092B-C50C-407E-A947-70E740481C1C}">
                <a14:useLocalDpi xmlns:a14="http://schemas.microsoft.com/office/drawing/2010/main" val="0"/>
              </a:ext>
            </a:extLst>
          </a:blip>
          <a:srcRect r="26884"/>
          <a:stretch>
            <a:fillRect/>
          </a:stretch>
        </p:blipFill>
        <p:spPr bwMode="auto">
          <a:xfrm>
            <a:off x="6781800" y="1490663"/>
            <a:ext cx="2041525"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2664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Affinity chromatography</a:t>
            </a:r>
          </a:p>
        </p:txBody>
      </p:sp>
      <p:sp>
        <p:nvSpPr>
          <p:cNvPr id="80898" name="Rectangle 3"/>
          <p:cNvSpPr>
            <a:spLocks noGrp="1" noChangeArrowheads="1"/>
          </p:cNvSpPr>
          <p:nvPr>
            <p:ph type="body" idx="1"/>
          </p:nvPr>
        </p:nvSpPr>
        <p:spPr>
          <a:xfrm>
            <a:off x="457200" y="3276600"/>
            <a:ext cx="8229600" cy="2849563"/>
          </a:xfrm>
        </p:spPr>
        <p:txBody>
          <a:bodyPr/>
          <a:lstStyle/>
          <a:p>
            <a:pPr eaLnBrk="1" hangingPunct="1"/>
            <a:r>
              <a:rPr lang="en-US" altLang="en-US" sz="2000" smtClean="0">
                <a:ea typeface="ＭＳ Ｐゴシック" pitchFamily="34" charset="-128"/>
              </a:rPr>
              <a:t>Useful if you have a known or desired target or ligand</a:t>
            </a:r>
          </a:p>
          <a:p>
            <a:pPr eaLnBrk="1" hangingPunct="1"/>
            <a:r>
              <a:rPr lang="en-US" altLang="en-US" sz="2000" smtClean="0">
                <a:ea typeface="ＭＳ Ｐゴシック" pitchFamily="34" charset="-128"/>
              </a:rPr>
              <a:t>Only proteins that bind to the target will remain in the column</a:t>
            </a:r>
          </a:p>
          <a:p>
            <a:pPr eaLnBrk="1" hangingPunct="1"/>
            <a:r>
              <a:rPr lang="en-US" altLang="en-US" sz="2000" smtClean="0">
                <a:ea typeface="ＭＳ Ｐゴシック" pitchFamily="34" charset="-128"/>
              </a:rPr>
              <a:t>Can dissociate bound protein by changing pH</a:t>
            </a:r>
          </a:p>
          <a:p>
            <a:pPr eaLnBrk="1" hangingPunct="1"/>
            <a:r>
              <a:rPr lang="en-US" altLang="en-US" sz="2000" smtClean="0">
                <a:ea typeface="ＭＳ Ｐゴシック" pitchFamily="34" charset="-128"/>
              </a:rPr>
              <a:t>Depending on initial protein mixture, may get closely related proteins or multiple bound proteins</a:t>
            </a:r>
          </a:p>
        </p:txBody>
      </p:sp>
      <p:pic>
        <p:nvPicPr>
          <p:cNvPr id="808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6325"/>
            <a:ext cx="34099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066800"/>
            <a:ext cx="425926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56888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457200" y="274638"/>
            <a:ext cx="8229600" cy="715962"/>
          </a:xfrm>
        </p:spPr>
        <p:txBody>
          <a:bodyPr/>
          <a:lstStyle/>
          <a:p>
            <a:pPr eaLnBrk="1" hangingPunct="1"/>
            <a:r>
              <a:rPr lang="en-US" altLang="en-US" sz="2800" smtClean="0">
                <a:ea typeface="ＭＳ Ｐゴシック" pitchFamily="34" charset="-128"/>
              </a:rPr>
              <a:t>How do you know you have the right protein?</a:t>
            </a:r>
          </a:p>
        </p:txBody>
      </p:sp>
      <p:sp>
        <p:nvSpPr>
          <p:cNvPr id="291843" name="Rectangle 3"/>
          <p:cNvSpPr>
            <a:spLocks noGrp="1" noChangeArrowheads="1"/>
          </p:cNvSpPr>
          <p:nvPr>
            <p:ph type="body" idx="1"/>
          </p:nvPr>
        </p:nvSpPr>
        <p:spPr>
          <a:xfrm>
            <a:off x="457200" y="1143000"/>
            <a:ext cx="8229600" cy="2057400"/>
          </a:xfrm>
        </p:spPr>
        <p:txBody>
          <a:bodyPr/>
          <a:lstStyle/>
          <a:p>
            <a:pPr eaLnBrk="1" hangingPunct="1">
              <a:lnSpc>
                <a:spcPct val="80000"/>
              </a:lnSpc>
            </a:pPr>
            <a:r>
              <a:rPr lang="en-US" altLang="en-US" sz="2000" smtClean="0">
                <a:ea typeface="ＭＳ Ｐゴシック" pitchFamily="34" charset="-128"/>
              </a:rPr>
              <a:t>Enzyme assays. If the solution loses the ability to catalyze a reaction, then the enzyme has either passed through the column or is bound in the matrix. </a:t>
            </a:r>
          </a:p>
          <a:p>
            <a:pPr eaLnBrk="1" hangingPunct="1">
              <a:lnSpc>
                <a:spcPct val="80000"/>
              </a:lnSpc>
            </a:pPr>
            <a:r>
              <a:rPr lang="en-US" altLang="en-US" sz="2000" smtClean="0">
                <a:ea typeface="ＭＳ Ｐゴシック" pitchFamily="34" charset="-128"/>
              </a:rPr>
              <a:t>Binding assays. Typically, a radioactive ligand is put together with your protein of interest (a receptor usually). Unbound ligand is removed. Radioactive decay is detected with a scintillation counter.</a:t>
            </a:r>
          </a:p>
          <a:p>
            <a:pPr eaLnBrk="1" hangingPunct="1">
              <a:lnSpc>
                <a:spcPct val="80000"/>
              </a:lnSpc>
            </a:pPr>
            <a:r>
              <a:rPr lang="en-US" altLang="en-US" sz="2000" smtClean="0">
                <a:ea typeface="ＭＳ Ｐゴシック" pitchFamily="34" charset="-128"/>
              </a:rPr>
              <a:t>Sequence it. Sequencing lab or…mass spectrometry</a:t>
            </a:r>
          </a:p>
        </p:txBody>
      </p:sp>
      <p:pic>
        <p:nvPicPr>
          <p:cNvPr id="291844" name="Picture 4" descr="NIH_chem_genome_manual_sect5_fig3_filtrationass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52800"/>
            <a:ext cx="6535738" cy="27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5" name="Rectangle 5"/>
          <p:cNvSpPr>
            <a:spLocks noChangeArrowheads="1"/>
          </p:cNvSpPr>
          <p:nvPr/>
        </p:nvSpPr>
        <p:spPr bwMode="auto">
          <a:xfrm>
            <a:off x="2057400" y="6262688"/>
            <a:ext cx="671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t>http://www.ncgc.nih.gov/guidance/section5.html#filtration-assays</a:t>
            </a:r>
          </a:p>
        </p:txBody>
      </p:sp>
    </p:spTree>
    <p:extLst>
      <p:ext uri="{BB962C8B-B14F-4D97-AF65-F5344CB8AC3E}">
        <p14:creationId xmlns:p14="http://schemas.microsoft.com/office/powerpoint/2010/main" val="1726156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18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18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P spid="2918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944563"/>
            <a:ext cx="6837362" cy="416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ext Box 3"/>
          <p:cNvSpPr txBox="1">
            <a:spLocks noChangeArrowheads="1"/>
          </p:cNvSpPr>
          <p:nvPr/>
        </p:nvSpPr>
        <p:spPr bwMode="auto">
          <a:xfrm>
            <a:off x="2590800" y="3048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800"/>
              <a:t>Phospholipid structure</a:t>
            </a:r>
          </a:p>
        </p:txBody>
      </p:sp>
      <p:sp>
        <p:nvSpPr>
          <p:cNvPr id="55300" name="Rectangle 4"/>
          <p:cNvSpPr>
            <a:spLocks noChangeArrowheads="1"/>
          </p:cNvSpPr>
          <p:nvPr/>
        </p:nvSpPr>
        <p:spPr bwMode="auto">
          <a:xfrm>
            <a:off x="641350" y="5715000"/>
            <a:ext cx="78930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30000"/>
              </a:spcBef>
            </a:pPr>
            <a:r>
              <a:rPr lang="en-US"/>
              <a:t>How do you think the phospholipid orients itself in an aqueous environment?</a:t>
            </a:r>
          </a:p>
          <a:p>
            <a:pPr>
              <a:spcBef>
                <a:spcPct val="30000"/>
              </a:spcBef>
            </a:pPr>
            <a:r>
              <a:rPr lang="en-US"/>
              <a:t>Fatty acids are </a:t>
            </a:r>
            <a:r>
              <a:rPr lang="en-US" b="1"/>
              <a:t>amphipathic</a:t>
            </a:r>
            <a:r>
              <a:rPr lang="en-US"/>
              <a:t>, with a hydrophilic head and a hydrophobic tail</a:t>
            </a:r>
          </a:p>
        </p:txBody>
      </p:sp>
    </p:spTree>
    <p:extLst>
      <p:ext uri="{BB962C8B-B14F-4D97-AF65-F5344CB8AC3E}">
        <p14:creationId xmlns:p14="http://schemas.microsoft.com/office/powerpoint/2010/main" val="1500458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a:xfrm>
            <a:off x="457200" y="274638"/>
            <a:ext cx="8229600" cy="868362"/>
          </a:xfrm>
        </p:spPr>
        <p:txBody>
          <a:bodyPr/>
          <a:lstStyle/>
          <a:p>
            <a:pPr eaLnBrk="1" hangingPunct="1"/>
            <a:r>
              <a:rPr lang="en-US" altLang="en-US" sz="3200" smtClean="0">
                <a:ea typeface="ＭＳ Ｐゴシック" pitchFamily="34" charset="-128"/>
              </a:rPr>
              <a:t>Mass spectrometry, it</a:t>
            </a:r>
            <a:r>
              <a:rPr lang="ja-JP" altLang="en-US" sz="3200" smtClean="0">
                <a:ea typeface="ＭＳ Ｐゴシック" pitchFamily="34" charset="-128"/>
              </a:rPr>
              <a:t>’</a:t>
            </a:r>
            <a:r>
              <a:rPr lang="en-US" altLang="ja-JP" sz="3200" smtClean="0">
                <a:ea typeface="ＭＳ Ｐゴシック" pitchFamily="34" charset="-128"/>
              </a:rPr>
              <a:t>s a gas!</a:t>
            </a:r>
            <a:endParaRPr lang="en-US" altLang="en-US" sz="3200" smtClean="0">
              <a:ea typeface="ＭＳ Ｐゴシック" pitchFamily="34" charset="-128"/>
            </a:endParaRPr>
          </a:p>
        </p:txBody>
      </p:sp>
      <p:sp>
        <p:nvSpPr>
          <p:cNvPr id="77827" name="Rectangle 3"/>
          <p:cNvSpPr>
            <a:spLocks noGrp="1" noChangeArrowheads="1"/>
          </p:cNvSpPr>
          <p:nvPr>
            <p:ph type="body" idx="4294967295"/>
          </p:nvPr>
        </p:nvSpPr>
        <p:spPr>
          <a:xfrm>
            <a:off x="457200" y="3352800"/>
            <a:ext cx="8229600" cy="2773363"/>
          </a:xfrm>
        </p:spPr>
        <p:txBody>
          <a:bodyPr/>
          <a:lstStyle/>
          <a:p>
            <a:pPr eaLnBrk="1" hangingPunct="1">
              <a:lnSpc>
                <a:spcPct val="90000"/>
              </a:lnSpc>
            </a:pPr>
            <a:r>
              <a:rPr lang="en-US" altLang="en-US" sz="2000" smtClean="0">
                <a:ea typeface="ＭＳ Ｐゴシック" pitchFamily="34" charset="-128"/>
              </a:rPr>
              <a:t>Widely used and powerful way to identify and sequence a protein</a:t>
            </a:r>
          </a:p>
          <a:p>
            <a:pPr eaLnBrk="1" hangingPunct="1">
              <a:lnSpc>
                <a:spcPct val="90000"/>
              </a:lnSpc>
            </a:pPr>
            <a:r>
              <a:rPr lang="en-US" altLang="en-US" sz="2000" smtClean="0">
                <a:ea typeface="ＭＳ Ｐゴシック" pitchFamily="34" charset="-128"/>
              </a:rPr>
              <a:t>First, digest the protein enzymatically to break it into small peptide fragments</a:t>
            </a:r>
          </a:p>
          <a:p>
            <a:pPr eaLnBrk="1" hangingPunct="1">
              <a:lnSpc>
                <a:spcPct val="90000"/>
              </a:lnSpc>
            </a:pPr>
            <a:r>
              <a:rPr lang="en-US" altLang="en-US" sz="2000" smtClean="0">
                <a:ea typeface="ＭＳ Ｐゴシック" pitchFamily="34" charset="-128"/>
              </a:rPr>
              <a:t>Then, vaporize it. In matrix-assisted laser desorption ionization (MALDI), the protein is embedded in a crystal matrix that is vaporized by a laser pulse. The crystal matrix contains materials which will serve as reference points in the mass spectrogram. </a:t>
            </a:r>
          </a:p>
          <a:p>
            <a:pPr eaLnBrk="1" hangingPunct="1">
              <a:lnSpc>
                <a:spcPct val="90000"/>
              </a:lnSpc>
            </a:pPr>
            <a:r>
              <a:rPr lang="en-US" altLang="en-US" sz="2000" smtClean="0">
                <a:ea typeface="ＭＳ Ｐゴシック" pitchFamily="34" charset="-128"/>
              </a:rPr>
              <a:t>In electrospray ionization (ESI), the protein solution is vaporized by application of an electric potential. The protein solution could be obtained from a fraction from chromatography</a:t>
            </a:r>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b="68848"/>
          <a:stretch>
            <a:fillRect/>
          </a:stretch>
        </p:blipFill>
        <p:spPr bwMode="auto">
          <a:xfrm>
            <a:off x="2209800" y="1295400"/>
            <a:ext cx="476726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236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a:xfrm>
            <a:off x="457200" y="198438"/>
            <a:ext cx="8229600" cy="715962"/>
          </a:xfrm>
        </p:spPr>
        <p:txBody>
          <a:bodyPr/>
          <a:lstStyle/>
          <a:p>
            <a:pPr eaLnBrk="1" hangingPunct="1"/>
            <a:r>
              <a:rPr lang="en-US" altLang="en-US" sz="3200" smtClean="0">
                <a:ea typeface="ＭＳ Ｐゴシック" pitchFamily="34" charset="-128"/>
              </a:rPr>
              <a:t>Mass spectrometry 2</a:t>
            </a:r>
          </a:p>
        </p:txBody>
      </p:sp>
      <p:sp>
        <p:nvSpPr>
          <p:cNvPr id="184323" name="Rectangle 3"/>
          <p:cNvSpPr>
            <a:spLocks noGrp="1" noChangeArrowheads="1"/>
          </p:cNvSpPr>
          <p:nvPr>
            <p:ph type="body" idx="4294967295"/>
          </p:nvPr>
        </p:nvSpPr>
        <p:spPr>
          <a:xfrm>
            <a:off x="457200" y="4114800"/>
            <a:ext cx="8229600" cy="2514600"/>
          </a:xfrm>
        </p:spPr>
        <p:txBody>
          <a:bodyPr/>
          <a:lstStyle/>
          <a:p>
            <a:pPr eaLnBrk="1" hangingPunct="1"/>
            <a:r>
              <a:rPr lang="en-US" altLang="en-US" sz="2000" smtClean="0">
                <a:ea typeface="ＭＳ Ｐゴシック" pitchFamily="34" charset="-128"/>
              </a:rPr>
              <a:t>Vaporized peptide fragments pass through a magnetic field that separates them by their mass/charge ratio (m/z ratio). </a:t>
            </a:r>
          </a:p>
          <a:p>
            <a:pPr eaLnBrk="1" hangingPunct="1"/>
            <a:r>
              <a:rPr lang="en-US" altLang="en-US" sz="2000" smtClean="0">
                <a:ea typeface="ＭＳ Ｐゴシック" pitchFamily="34" charset="-128"/>
              </a:rPr>
              <a:t>The ions are accelerated and then deflected by the magnet according to their mass. Lighter fragments are deflected more.</a:t>
            </a:r>
          </a:p>
          <a:p>
            <a:pPr eaLnBrk="1" hangingPunct="1"/>
            <a:r>
              <a:rPr lang="en-US" altLang="en-US" sz="2000" smtClean="0">
                <a:ea typeface="ＭＳ Ｐゴシック" pitchFamily="34" charset="-128"/>
              </a:rPr>
              <a:t>The ion flux (number of ions/unit time) is detected at the detector for each mass, separated by time of arrival and position on detector.</a:t>
            </a: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143000"/>
            <a:ext cx="4259262"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0881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a:xfrm>
            <a:off x="457200" y="76200"/>
            <a:ext cx="8229600" cy="639763"/>
          </a:xfrm>
        </p:spPr>
        <p:txBody>
          <a:bodyPr/>
          <a:lstStyle/>
          <a:p>
            <a:pPr eaLnBrk="1" hangingPunct="1"/>
            <a:r>
              <a:rPr lang="en-US" altLang="en-US" sz="2800" smtClean="0">
                <a:ea typeface="ＭＳ Ｐゴシック" pitchFamily="34" charset="-128"/>
              </a:rPr>
              <a:t>Mass spectrometry 3</a:t>
            </a:r>
          </a:p>
        </p:txBody>
      </p:sp>
      <p:sp>
        <p:nvSpPr>
          <p:cNvPr id="186371" name="Rectangle 3"/>
          <p:cNvSpPr>
            <a:spLocks noGrp="1" noChangeArrowheads="1"/>
          </p:cNvSpPr>
          <p:nvPr>
            <p:ph type="body" idx="4294967295"/>
          </p:nvPr>
        </p:nvSpPr>
        <p:spPr>
          <a:xfrm>
            <a:off x="457200" y="4267200"/>
            <a:ext cx="8229600" cy="1676400"/>
          </a:xfrm>
        </p:spPr>
        <p:txBody>
          <a:bodyPr/>
          <a:lstStyle/>
          <a:p>
            <a:pPr eaLnBrk="1" hangingPunct="1">
              <a:lnSpc>
                <a:spcPct val="90000"/>
              </a:lnSpc>
            </a:pPr>
            <a:r>
              <a:rPr lang="en-US" altLang="en-US" sz="2000" smtClean="0">
                <a:ea typeface="ＭＳ Ｐゴシック" pitchFamily="34" charset="-128"/>
              </a:rPr>
              <a:t>Each protein will have a signature in the mass spectrometer</a:t>
            </a:r>
          </a:p>
          <a:p>
            <a:pPr eaLnBrk="1" hangingPunct="1">
              <a:lnSpc>
                <a:spcPct val="90000"/>
              </a:lnSpc>
            </a:pPr>
            <a:r>
              <a:rPr lang="en-US" altLang="en-US" sz="2000" smtClean="0">
                <a:ea typeface="ＭＳ Ｐゴシック" pitchFamily="34" charset="-128"/>
              </a:rPr>
              <a:t>Can be compared with a  database </a:t>
            </a:r>
          </a:p>
          <a:p>
            <a:pPr eaLnBrk="1" hangingPunct="1">
              <a:lnSpc>
                <a:spcPct val="90000"/>
              </a:lnSpc>
            </a:pPr>
            <a:r>
              <a:rPr lang="en-US" altLang="en-US" sz="2000" smtClean="0">
                <a:ea typeface="ＭＳ Ｐゴシック" pitchFamily="34" charset="-128"/>
              </a:rPr>
              <a:t>Or some fragments can undergo another round of mass spectrometry at a finer level of detail to reveal the amino acid sequence, which is called </a:t>
            </a:r>
            <a:r>
              <a:rPr lang="en-US" altLang="en-US" sz="2000" b="1" smtClean="0">
                <a:ea typeface="ＭＳ Ｐゴシック" pitchFamily="34" charset="-128"/>
              </a:rPr>
              <a:t>tandem mass spectrometry.</a:t>
            </a:r>
          </a:p>
          <a:p>
            <a:pPr eaLnBrk="1" hangingPunct="1">
              <a:lnSpc>
                <a:spcPct val="90000"/>
              </a:lnSpc>
            </a:pPr>
            <a:r>
              <a:rPr lang="en-US" altLang="en-US" sz="2000" smtClean="0">
                <a:ea typeface="ＭＳ Ｐゴシック" pitchFamily="34" charset="-128"/>
              </a:rPr>
              <a:t>In this case, fragments with a selected mass pass through a second mass spectrometer</a:t>
            </a:r>
          </a:p>
        </p:txBody>
      </p:sp>
      <p:pic>
        <p:nvPicPr>
          <p:cNvPr id="89091" name="Picture 4"/>
          <p:cNvPicPr>
            <a:picLocks noChangeAspect="1" noChangeArrowheads="1"/>
          </p:cNvPicPr>
          <p:nvPr/>
        </p:nvPicPr>
        <p:blipFill>
          <a:blip r:embed="rId3">
            <a:extLst>
              <a:ext uri="{28A0092B-C50C-407E-A947-70E740481C1C}">
                <a14:useLocalDpi xmlns:a14="http://schemas.microsoft.com/office/drawing/2010/main" val="0"/>
              </a:ext>
            </a:extLst>
          </a:blip>
          <a:srcRect t="29297"/>
          <a:stretch>
            <a:fillRect/>
          </a:stretch>
        </p:blipFill>
        <p:spPr bwMode="auto">
          <a:xfrm>
            <a:off x="2667000" y="685800"/>
            <a:ext cx="3821113"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9362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6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a:xfrm>
            <a:off x="914400" y="274638"/>
            <a:ext cx="7315200" cy="1143000"/>
          </a:xfrm>
        </p:spPr>
        <p:txBody>
          <a:bodyPr/>
          <a:lstStyle/>
          <a:p>
            <a:pPr eaLnBrk="1" hangingPunct="1"/>
            <a:r>
              <a:rPr lang="en-US" altLang="en-US" sz="2800" smtClean="0">
                <a:ea typeface="ＭＳ Ｐゴシック" pitchFamily="34" charset="-128"/>
              </a:rPr>
              <a:t>What if you have a mixture of unknown proteins or want to compare proteins across species or manipulations?</a:t>
            </a:r>
          </a:p>
        </p:txBody>
      </p:sp>
      <p:sp>
        <p:nvSpPr>
          <p:cNvPr id="91138" name="Rectangle 3"/>
          <p:cNvSpPr>
            <a:spLocks noGrp="1" noChangeArrowheads="1"/>
          </p:cNvSpPr>
          <p:nvPr>
            <p:ph type="body" idx="4294967295"/>
          </p:nvPr>
        </p:nvSpPr>
        <p:spPr>
          <a:xfrm>
            <a:off x="457200" y="1752600"/>
            <a:ext cx="8229600" cy="4373563"/>
          </a:xfrm>
        </p:spPr>
        <p:txBody>
          <a:bodyPr/>
          <a:lstStyle/>
          <a:p>
            <a:pPr eaLnBrk="1" hangingPunct="1"/>
            <a:r>
              <a:rPr lang="en-US" altLang="en-US" sz="2400" dirty="0" smtClean="0">
                <a:ea typeface="ＭＳ Ｐゴシック" pitchFamily="34" charset="-128"/>
              </a:rPr>
              <a:t>Modern mass spectrometry, especially tandem mass spectrometry, works quite well, but it requires more complicated analysis and can be expensive</a:t>
            </a:r>
          </a:p>
          <a:p>
            <a:pPr eaLnBrk="1" hangingPunct="1"/>
            <a:r>
              <a:rPr lang="en-US" altLang="en-US" sz="2400" dirty="0" smtClean="0">
                <a:ea typeface="ＭＳ Ｐゴシック" pitchFamily="34" charset="-128"/>
              </a:rPr>
              <a:t>Earlier and current methods often use another technique called…</a:t>
            </a:r>
          </a:p>
        </p:txBody>
      </p:sp>
    </p:spTree>
    <p:extLst>
      <p:ext uri="{BB962C8B-B14F-4D97-AF65-F5344CB8AC3E}">
        <p14:creationId xmlns:p14="http://schemas.microsoft.com/office/powerpoint/2010/main" val="14986347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4419600" y="274638"/>
            <a:ext cx="3962400" cy="715962"/>
          </a:xfrm>
        </p:spPr>
        <p:txBody>
          <a:bodyPr/>
          <a:lstStyle/>
          <a:p>
            <a:pPr eaLnBrk="1" hangingPunct="1"/>
            <a:r>
              <a:rPr lang="en-US" altLang="en-US" sz="3200" smtClean="0">
                <a:ea typeface="ＭＳ Ｐゴシック" pitchFamily="34" charset="-128"/>
              </a:rPr>
              <a:t>Gel electrophoresis</a:t>
            </a:r>
          </a:p>
        </p:txBody>
      </p:sp>
      <p:sp>
        <p:nvSpPr>
          <p:cNvPr id="82947" name="Rectangle 3"/>
          <p:cNvSpPr>
            <a:spLocks noGrp="1" noChangeArrowheads="1"/>
          </p:cNvSpPr>
          <p:nvPr>
            <p:ph type="body" idx="4294967295"/>
          </p:nvPr>
        </p:nvSpPr>
        <p:spPr>
          <a:xfrm>
            <a:off x="4191000" y="914400"/>
            <a:ext cx="4648200" cy="4830763"/>
          </a:xfrm>
        </p:spPr>
        <p:txBody>
          <a:bodyPr/>
          <a:lstStyle/>
          <a:p>
            <a:pPr eaLnBrk="1" hangingPunct="1"/>
            <a:r>
              <a:rPr lang="en-US" altLang="en-US" sz="2000" smtClean="0">
                <a:ea typeface="ＭＳ Ｐゴシック" pitchFamily="34" charset="-128"/>
              </a:rPr>
              <a:t>Can be one or two dimensional</a:t>
            </a:r>
          </a:p>
          <a:p>
            <a:pPr eaLnBrk="1" hangingPunct="1"/>
            <a:r>
              <a:rPr lang="en-US" altLang="en-US" sz="2000" smtClean="0">
                <a:ea typeface="ＭＳ Ｐゴシック" pitchFamily="34" charset="-128"/>
              </a:rPr>
              <a:t>Separate proteins by size and/or isoelectric point</a:t>
            </a:r>
          </a:p>
          <a:p>
            <a:pPr eaLnBrk="1" hangingPunct="1"/>
            <a:r>
              <a:rPr lang="en-US" altLang="en-US" sz="2000" smtClean="0">
                <a:ea typeface="ＭＳ Ｐゴシック" pitchFamily="34" charset="-128"/>
              </a:rPr>
              <a:t>Similar to chromatography in that a matrix alters movement of a protein.</a:t>
            </a:r>
          </a:p>
          <a:p>
            <a:pPr eaLnBrk="1" hangingPunct="1"/>
            <a:r>
              <a:rPr lang="en-US" altLang="en-US" sz="2000" smtClean="0">
                <a:ea typeface="ＭＳ Ｐゴシック" pitchFamily="34" charset="-128"/>
              </a:rPr>
              <a:t>Commonly use SDS-PAGE, or sodium dodecyl sulfate polyacrylamide gel electrophoresis.</a:t>
            </a:r>
          </a:p>
          <a:p>
            <a:pPr eaLnBrk="1" hangingPunct="1"/>
            <a:r>
              <a:rPr lang="en-US" altLang="en-US" sz="2000" smtClean="0">
                <a:ea typeface="ＭＳ Ｐゴシック" pitchFamily="34" charset="-128"/>
              </a:rPr>
              <a:t>Negatively charged SDS attach all over proteins and put in a voltage gradient.</a:t>
            </a:r>
          </a:p>
          <a:p>
            <a:pPr eaLnBrk="1" hangingPunct="1"/>
            <a:r>
              <a:rPr lang="en-US" altLang="en-US" sz="2000" b="1" smtClean="0">
                <a:ea typeface="ＭＳ Ｐゴシック" pitchFamily="34" charset="-128"/>
              </a:rPr>
              <a:t>Larger proteins move more slowly and remain near the top of the gel. </a:t>
            </a:r>
          </a:p>
        </p:txBody>
      </p:sp>
      <p:pic>
        <p:nvPicPr>
          <p:cNvPr id="931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33413"/>
            <a:ext cx="3838575"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Line 5"/>
          <p:cNvSpPr>
            <a:spLocks noChangeShapeType="1"/>
          </p:cNvSpPr>
          <p:nvPr/>
        </p:nvSpPr>
        <p:spPr bwMode="auto">
          <a:xfrm flipH="1" flipV="1">
            <a:off x="3048000" y="5486400"/>
            <a:ext cx="12192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89" name="Text Box 6"/>
          <p:cNvSpPr txBox="1">
            <a:spLocks noChangeArrowheads="1"/>
          </p:cNvSpPr>
          <p:nvPr/>
        </p:nvSpPr>
        <p:spPr bwMode="auto">
          <a:xfrm>
            <a:off x="4267200" y="5791200"/>
            <a:ext cx="3657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of one dimensional electrophoresis (size). Each column is a different sample.</a:t>
            </a:r>
          </a:p>
        </p:txBody>
      </p:sp>
    </p:spTree>
    <p:extLst>
      <p:ext uri="{BB962C8B-B14F-4D97-AF65-F5344CB8AC3E}">
        <p14:creationId xmlns:p14="http://schemas.microsoft.com/office/powerpoint/2010/main" val="2550943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a:xfrm>
            <a:off x="457200" y="152400"/>
            <a:ext cx="8229600" cy="639763"/>
          </a:xfrm>
        </p:spPr>
        <p:txBody>
          <a:bodyPr/>
          <a:lstStyle/>
          <a:p>
            <a:pPr eaLnBrk="1" hangingPunct="1"/>
            <a:r>
              <a:rPr lang="en-US" altLang="en-US" sz="2800" smtClean="0">
                <a:ea typeface="ＭＳ Ｐゴシック" pitchFamily="34" charset="-128"/>
              </a:rPr>
              <a:t>Two-dimensional gel electrophoresis</a:t>
            </a:r>
          </a:p>
        </p:txBody>
      </p:sp>
      <p:sp>
        <p:nvSpPr>
          <p:cNvPr id="95234" name="Rectangle 3"/>
          <p:cNvSpPr>
            <a:spLocks noGrp="1" noChangeArrowheads="1"/>
          </p:cNvSpPr>
          <p:nvPr>
            <p:ph type="body" idx="4294967295"/>
          </p:nvPr>
        </p:nvSpPr>
        <p:spPr>
          <a:xfrm>
            <a:off x="457200" y="5486400"/>
            <a:ext cx="8229600" cy="1066800"/>
          </a:xfrm>
        </p:spPr>
        <p:txBody>
          <a:bodyPr/>
          <a:lstStyle/>
          <a:p>
            <a:pPr eaLnBrk="1" hangingPunct="1"/>
            <a:r>
              <a:rPr lang="en-US" altLang="en-US" sz="2000" smtClean="0">
                <a:ea typeface="ＭＳ Ｐゴシック" pitchFamily="34" charset="-128"/>
              </a:rPr>
              <a:t>Two dimensions are typically mass and </a:t>
            </a:r>
            <a:r>
              <a:rPr lang="en-US" altLang="en-US" sz="2000" b="1" smtClean="0">
                <a:ea typeface="ＭＳ Ｐゴシック" pitchFamily="34" charset="-128"/>
              </a:rPr>
              <a:t>isoelectric point</a:t>
            </a:r>
            <a:r>
              <a:rPr lang="en-US" altLang="en-US" sz="2000" smtClean="0">
                <a:ea typeface="ＭＳ Ｐゴシック" pitchFamily="34" charset="-128"/>
              </a:rPr>
              <a:t>, the point at which the protein is neutral. </a:t>
            </a:r>
          </a:p>
          <a:p>
            <a:pPr eaLnBrk="1" hangingPunct="1"/>
            <a:r>
              <a:rPr lang="en-US" altLang="en-US" sz="2000" smtClean="0">
                <a:ea typeface="ＭＳ Ｐゴシック" pitchFamily="34" charset="-128"/>
              </a:rPr>
              <a:t>Can segregate most proteins in a cell simultaneously like this.</a:t>
            </a:r>
          </a:p>
        </p:txBody>
      </p:sp>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0"/>
            <a:ext cx="5037138"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0379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457200" y="46038"/>
            <a:ext cx="8229600" cy="1020762"/>
          </a:xfrm>
        </p:spPr>
        <p:txBody>
          <a:bodyPr/>
          <a:lstStyle/>
          <a:p>
            <a:pPr eaLnBrk="1" hangingPunct="1"/>
            <a:r>
              <a:rPr lang="en-US" altLang="en-US" sz="2800" smtClean="0">
                <a:ea typeface="ＭＳ Ｐゴシック" pitchFamily="34" charset="-128"/>
              </a:rPr>
              <a:t>Application of two-dimensional gel electrophoresis to compare human and chimpanzee proteins</a:t>
            </a:r>
          </a:p>
        </p:txBody>
      </p:sp>
      <p:sp>
        <p:nvSpPr>
          <p:cNvPr id="86019" name="Rectangle 3"/>
          <p:cNvSpPr>
            <a:spLocks noGrp="1" noChangeArrowheads="1"/>
          </p:cNvSpPr>
          <p:nvPr>
            <p:ph type="body" idx="4294967295"/>
          </p:nvPr>
        </p:nvSpPr>
        <p:spPr>
          <a:xfrm>
            <a:off x="533400" y="4267200"/>
            <a:ext cx="8229600" cy="2209800"/>
          </a:xfrm>
        </p:spPr>
        <p:txBody>
          <a:bodyPr/>
          <a:lstStyle/>
          <a:p>
            <a:pPr eaLnBrk="1" hangingPunct="1">
              <a:lnSpc>
                <a:spcPct val="90000"/>
              </a:lnSpc>
            </a:pPr>
            <a:r>
              <a:rPr lang="en-US" altLang="en-US" sz="2000" smtClean="0">
                <a:ea typeface="ＭＳ Ｐゴシック" pitchFamily="34" charset="-128"/>
              </a:rPr>
              <a:t>Overall pattern is very similar between human (left) or chimpanzee tissue samples from frontal cortex (right)</a:t>
            </a:r>
          </a:p>
          <a:p>
            <a:pPr eaLnBrk="1" hangingPunct="1">
              <a:lnSpc>
                <a:spcPct val="90000"/>
              </a:lnSpc>
            </a:pPr>
            <a:r>
              <a:rPr lang="en-US" altLang="en-US" sz="2000" smtClean="0">
                <a:ea typeface="ＭＳ Ｐゴシック" pitchFamily="34" charset="-128"/>
              </a:rPr>
              <a:t>Circled regions highlight differences between species, either as a shift in the position on the gel or in the intensity of the spot (amount of protein)</a:t>
            </a:r>
          </a:p>
          <a:p>
            <a:pPr eaLnBrk="1" hangingPunct="1">
              <a:lnSpc>
                <a:spcPct val="90000"/>
              </a:lnSpc>
            </a:pPr>
            <a:r>
              <a:rPr lang="en-US" altLang="en-US" sz="2000" smtClean="0">
                <a:ea typeface="ＭＳ Ｐゴシック" pitchFamily="34" charset="-128"/>
              </a:rPr>
              <a:t>Proteins of interest can then be studied further, sometimes by simply removing the stained portion of interest containing the protein.  </a:t>
            </a:r>
          </a:p>
        </p:txBody>
      </p:sp>
      <p:pic>
        <p:nvPicPr>
          <p:cNvPr id="972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990600"/>
            <a:ext cx="853598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2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a:xfrm>
            <a:off x="457200" y="274638"/>
            <a:ext cx="8229600" cy="868362"/>
          </a:xfrm>
        </p:spPr>
        <p:txBody>
          <a:bodyPr/>
          <a:lstStyle/>
          <a:p>
            <a:pPr eaLnBrk="1" hangingPunct="1"/>
            <a:r>
              <a:rPr lang="en-US" altLang="en-US" sz="2800" smtClean="0">
                <a:ea typeface="ＭＳ Ｐゴシック" pitchFamily="34" charset="-128"/>
              </a:rPr>
              <a:t>X-ray diffraction can provide a high-resolution picture of protein tertiary crystal structure</a:t>
            </a:r>
          </a:p>
        </p:txBody>
      </p:sp>
      <p:sp>
        <p:nvSpPr>
          <p:cNvPr id="88067" name="Rectangle 3"/>
          <p:cNvSpPr>
            <a:spLocks noGrp="1" noChangeArrowheads="1"/>
          </p:cNvSpPr>
          <p:nvPr>
            <p:ph type="body" idx="4294967295"/>
          </p:nvPr>
        </p:nvSpPr>
        <p:spPr>
          <a:xfrm>
            <a:off x="152400" y="4495800"/>
            <a:ext cx="8763000" cy="1981200"/>
          </a:xfrm>
        </p:spPr>
        <p:txBody>
          <a:bodyPr/>
          <a:lstStyle/>
          <a:p>
            <a:pPr eaLnBrk="1" hangingPunct="1">
              <a:lnSpc>
                <a:spcPct val="90000"/>
              </a:lnSpc>
            </a:pPr>
            <a:r>
              <a:rPr lang="en-US" altLang="en-US" sz="2000" smtClean="0">
                <a:ea typeface="ＭＳ Ｐゴシック" pitchFamily="34" charset="-128"/>
              </a:rPr>
              <a:t>Sample must be a crystal, because need ordered repeating structure. Crystal creation lies at the science/magic interface (kidding, mostly)</a:t>
            </a:r>
          </a:p>
          <a:p>
            <a:pPr eaLnBrk="1" hangingPunct="1">
              <a:lnSpc>
                <a:spcPct val="90000"/>
              </a:lnSpc>
            </a:pPr>
            <a:r>
              <a:rPr lang="en-US" altLang="en-US" sz="2000" smtClean="0">
                <a:ea typeface="ＭＳ Ｐゴシック" pitchFamily="34" charset="-128"/>
              </a:rPr>
              <a:t>A very short wavelength x-ray beam produces an interference pattern based on the positions of the atoms in the sample</a:t>
            </a:r>
          </a:p>
          <a:p>
            <a:pPr eaLnBrk="1" hangingPunct="1">
              <a:lnSpc>
                <a:spcPct val="90000"/>
              </a:lnSpc>
            </a:pPr>
            <a:r>
              <a:rPr lang="en-US" altLang="en-US" sz="2000" smtClean="0">
                <a:ea typeface="ＭＳ Ｐゴシック" pitchFamily="34" charset="-128"/>
              </a:rPr>
              <a:t>The sample or beam can be moved to get the structure from all angles.</a:t>
            </a:r>
          </a:p>
          <a:p>
            <a:pPr eaLnBrk="1" hangingPunct="1">
              <a:lnSpc>
                <a:spcPct val="90000"/>
              </a:lnSpc>
            </a:pPr>
            <a:endParaRPr lang="en-US" altLang="en-US" sz="2000" smtClean="0">
              <a:ea typeface="ＭＳ Ｐゴシック" pitchFamily="34" charset="-128"/>
            </a:endParaRPr>
          </a:p>
        </p:txBody>
      </p:sp>
      <p:pic>
        <p:nvPicPr>
          <p:cNvPr id="993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050" y="1574800"/>
            <a:ext cx="46799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75" y="1295400"/>
            <a:ext cx="2193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6"/>
          <p:cNvSpPr txBox="1">
            <a:spLocks noChangeArrowheads="1"/>
          </p:cNvSpPr>
          <p:nvPr/>
        </p:nvSpPr>
        <p:spPr bwMode="auto">
          <a:xfrm>
            <a:off x="5638800" y="3886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i="1"/>
              <a:t>Typical diffraction pattern</a:t>
            </a:r>
          </a:p>
        </p:txBody>
      </p:sp>
    </p:spTree>
    <p:extLst>
      <p:ext uri="{BB962C8B-B14F-4D97-AF65-F5344CB8AC3E}">
        <p14:creationId xmlns:p14="http://schemas.microsoft.com/office/powerpoint/2010/main" val="2077531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a:xfrm>
            <a:off x="685800" y="274638"/>
            <a:ext cx="7772400" cy="944562"/>
          </a:xfrm>
        </p:spPr>
        <p:txBody>
          <a:bodyPr/>
          <a:lstStyle/>
          <a:p>
            <a:pPr eaLnBrk="1" hangingPunct="1"/>
            <a:r>
              <a:rPr lang="en-US" altLang="en-US" sz="3200" smtClean="0">
                <a:ea typeface="ＭＳ Ｐゴシック" pitchFamily="34" charset="-128"/>
              </a:rPr>
              <a:t>X-ray diffraction can give extremely precise structural information</a:t>
            </a:r>
          </a:p>
        </p:txBody>
      </p:sp>
      <p:sp>
        <p:nvSpPr>
          <p:cNvPr id="90115" name="Rectangle 3"/>
          <p:cNvSpPr>
            <a:spLocks noGrp="1" noChangeArrowheads="1"/>
          </p:cNvSpPr>
          <p:nvPr>
            <p:ph type="body" idx="4294967295"/>
          </p:nvPr>
        </p:nvSpPr>
        <p:spPr>
          <a:xfrm>
            <a:off x="4419600" y="1600200"/>
            <a:ext cx="4419600" cy="4525963"/>
          </a:xfrm>
        </p:spPr>
        <p:txBody>
          <a:bodyPr/>
          <a:lstStyle/>
          <a:p>
            <a:pPr eaLnBrk="1" hangingPunct="1"/>
            <a:r>
              <a:rPr lang="en-US" altLang="en-US" sz="2000" smtClean="0">
                <a:ea typeface="ＭＳ Ｐゴシック" pitchFamily="34" charset="-128"/>
              </a:rPr>
              <a:t>Down to </a:t>
            </a:r>
            <a:r>
              <a:rPr lang="en-US" altLang="en-US" sz="2000" smtClean="0">
                <a:ea typeface="ＭＳ Ｐゴシック" pitchFamily="34" charset="-128"/>
                <a:cs typeface="Arial" pitchFamily="34" charset="0"/>
              </a:rPr>
              <a:t>≤</a:t>
            </a:r>
            <a:r>
              <a:rPr lang="en-US" altLang="en-US" sz="2000" smtClean="0">
                <a:ea typeface="ＭＳ Ｐゴシック" pitchFamily="34" charset="-128"/>
              </a:rPr>
              <a:t>1 angstrom, where individual electron density patterns can be detected</a:t>
            </a:r>
          </a:p>
          <a:p>
            <a:pPr eaLnBrk="1" hangingPunct="1"/>
            <a:r>
              <a:rPr lang="en-US" altLang="en-US" sz="2000" smtClean="0">
                <a:ea typeface="ＭＳ Ｐゴシック" pitchFamily="34" charset="-128"/>
              </a:rPr>
              <a:t>Computational power for reconstructing diffraction patterns enables tertiary structure calculations within a day</a:t>
            </a:r>
          </a:p>
          <a:p>
            <a:pPr eaLnBrk="1" hangingPunct="1"/>
            <a:r>
              <a:rPr lang="en-US" altLang="en-US" sz="2000" smtClean="0">
                <a:ea typeface="ＭＳ Ｐゴシック" pitchFamily="34" charset="-128"/>
              </a:rPr>
              <a:t>Difficult for membrane proteins, because structure often changes if removed from membrane</a:t>
            </a:r>
          </a:p>
        </p:txBody>
      </p:sp>
      <p:pic>
        <p:nvPicPr>
          <p:cNvPr id="1013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600200"/>
            <a:ext cx="414972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5230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457200" y="274638"/>
            <a:ext cx="8229600" cy="639762"/>
          </a:xfrm>
        </p:spPr>
        <p:txBody>
          <a:bodyPr/>
          <a:lstStyle/>
          <a:p>
            <a:r>
              <a:rPr lang="en-US" altLang="en-US" sz="2800" smtClean="0">
                <a:ea typeface="ＭＳ Ｐゴシック" pitchFamily="34" charset="-128"/>
              </a:rPr>
              <a:t>Crystal structure of p53 tumor suppressor protein</a:t>
            </a:r>
          </a:p>
        </p:txBody>
      </p:sp>
      <p:sp>
        <p:nvSpPr>
          <p:cNvPr id="103426" name="Rectangle 3"/>
          <p:cNvSpPr>
            <a:spLocks noGrp="1" noChangeArrowheads="1"/>
          </p:cNvSpPr>
          <p:nvPr>
            <p:ph type="body" idx="1"/>
          </p:nvPr>
        </p:nvSpPr>
        <p:spPr>
          <a:xfrm>
            <a:off x="5257800" y="1600200"/>
            <a:ext cx="3429000" cy="4525963"/>
          </a:xfrm>
        </p:spPr>
        <p:txBody>
          <a:bodyPr/>
          <a:lstStyle/>
          <a:p>
            <a:r>
              <a:rPr lang="en-US" altLang="en-US" sz="2000" smtClean="0">
                <a:ea typeface="ＭＳ Ｐゴシック" pitchFamily="34" charset="-128"/>
              </a:rPr>
              <a:t>4 repeated subunits around central domain</a:t>
            </a:r>
          </a:p>
          <a:p>
            <a:r>
              <a:rPr lang="en-US" altLang="en-US" sz="2000" smtClean="0">
                <a:ea typeface="ＭＳ Ｐゴシック" pitchFamily="34" charset="-128"/>
              </a:rPr>
              <a:t>Each subunit consists of a DNA-binding domain and a trans-activation domain. </a:t>
            </a:r>
          </a:p>
        </p:txBody>
      </p:sp>
      <p:pic>
        <p:nvPicPr>
          <p:cNvPr id="285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45339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5701" name="Text Box 5"/>
          <p:cNvSpPr txBox="1">
            <a:spLocks noChangeArrowheads="1"/>
          </p:cNvSpPr>
          <p:nvPr/>
        </p:nvSpPr>
        <p:spPr bwMode="auto">
          <a:xfrm>
            <a:off x="1676400" y="1203325"/>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tetramerization</a:t>
            </a:r>
          </a:p>
        </p:txBody>
      </p:sp>
      <p:sp>
        <p:nvSpPr>
          <p:cNvPr id="285702" name="Line 6"/>
          <p:cNvSpPr>
            <a:spLocks noChangeShapeType="1"/>
          </p:cNvSpPr>
          <p:nvPr/>
        </p:nvSpPr>
        <p:spPr bwMode="auto">
          <a:xfrm>
            <a:off x="2667000" y="1676400"/>
            <a:ext cx="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3" name="Text Box 7"/>
          <p:cNvSpPr txBox="1">
            <a:spLocks noChangeArrowheads="1"/>
          </p:cNvSpPr>
          <p:nvPr/>
        </p:nvSpPr>
        <p:spPr bwMode="auto">
          <a:xfrm>
            <a:off x="4495800" y="9144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trans-activation</a:t>
            </a:r>
          </a:p>
        </p:txBody>
      </p:sp>
      <p:sp>
        <p:nvSpPr>
          <p:cNvPr id="285705" name="Text Box 9"/>
          <p:cNvSpPr txBox="1">
            <a:spLocks noChangeArrowheads="1"/>
          </p:cNvSpPr>
          <p:nvPr/>
        </p:nvSpPr>
        <p:spPr bwMode="auto">
          <a:xfrm>
            <a:off x="1752600" y="56388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DNA-binding</a:t>
            </a:r>
          </a:p>
        </p:txBody>
      </p:sp>
      <p:sp>
        <p:nvSpPr>
          <p:cNvPr id="285706" name="Line 10"/>
          <p:cNvSpPr>
            <a:spLocks noChangeShapeType="1"/>
          </p:cNvSpPr>
          <p:nvPr/>
        </p:nvSpPr>
        <p:spPr bwMode="auto">
          <a:xfrm flipH="1" flipV="1">
            <a:off x="19812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7" name="Line 11"/>
          <p:cNvSpPr>
            <a:spLocks noChangeShapeType="1"/>
          </p:cNvSpPr>
          <p:nvPr/>
        </p:nvSpPr>
        <p:spPr bwMode="auto">
          <a:xfrm flipV="1">
            <a:off x="2819400" y="5257800"/>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8" name="Line 12"/>
          <p:cNvSpPr>
            <a:spLocks noChangeShapeType="1"/>
          </p:cNvSpPr>
          <p:nvPr/>
        </p:nvSpPr>
        <p:spPr bwMode="auto">
          <a:xfrm flipH="1">
            <a:off x="4495800" y="13716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9" name="Text Box 13"/>
          <p:cNvSpPr txBox="1">
            <a:spLocks noChangeArrowheads="1"/>
          </p:cNvSpPr>
          <p:nvPr/>
        </p:nvSpPr>
        <p:spPr bwMode="auto">
          <a:xfrm>
            <a:off x="5181600" y="5410200"/>
            <a:ext cx="3276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From Protein Data Bank, </a:t>
            </a:r>
          </a:p>
          <a:p>
            <a:pPr>
              <a:spcBef>
                <a:spcPct val="50000"/>
              </a:spcBef>
              <a:defRPr/>
            </a:pPr>
            <a:r>
              <a:rPr lang="en-US">
                <a:latin typeface="Arial" charset="0"/>
                <a:ea typeface="ＭＳ Ｐゴシック" charset="0"/>
                <a:cs typeface="ＭＳ Ｐゴシック" charset="0"/>
              </a:rPr>
              <a:t>www.rcsb.org</a:t>
            </a:r>
          </a:p>
        </p:txBody>
      </p:sp>
    </p:spTree>
    <p:extLst>
      <p:ext uri="{BB962C8B-B14F-4D97-AF65-F5344CB8AC3E}">
        <p14:creationId xmlns:p14="http://schemas.microsoft.com/office/powerpoint/2010/main" val="10170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2_20_lipid membra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54088"/>
            <a:ext cx="6710363"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3"/>
          <p:cNvSpPr txBox="1">
            <a:spLocks noChangeArrowheads="1"/>
          </p:cNvSpPr>
          <p:nvPr/>
        </p:nvSpPr>
        <p:spPr bwMode="auto">
          <a:xfrm>
            <a:off x="173038" y="44450"/>
            <a:ext cx="88185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800">
                <a:solidFill>
                  <a:schemeClr val="accent2"/>
                </a:solidFill>
                <a:cs typeface="Arial" charset="0"/>
              </a:rPr>
              <a:t>Fatty acids are part of phospholipids which are a major</a:t>
            </a:r>
          </a:p>
          <a:p>
            <a:pPr algn="ctr" eaLnBrk="1" hangingPunct="1"/>
            <a:r>
              <a:rPr lang="en-US" sz="2800">
                <a:solidFill>
                  <a:schemeClr val="accent2"/>
                </a:solidFill>
                <a:cs typeface="Arial" charset="0"/>
              </a:rPr>
              <a:t> component of cell membranes</a:t>
            </a:r>
          </a:p>
        </p:txBody>
      </p:sp>
      <p:sp>
        <p:nvSpPr>
          <p:cNvPr id="230404" name="Text Box 4"/>
          <p:cNvSpPr txBox="1">
            <a:spLocks noChangeArrowheads="1"/>
          </p:cNvSpPr>
          <p:nvPr/>
        </p:nvSpPr>
        <p:spPr bwMode="auto">
          <a:xfrm>
            <a:off x="3962400" y="4114800"/>
            <a:ext cx="472440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t>Fatty acids are also a major energy store</a:t>
            </a:r>
          </a:p>
          <a:p>
            <a:pPr eaLnBrk="1" hangingPunct="1">
              <a:spcBef>
                <a:spcPct val="50000"/>
              </a:spcBef>
            </a:pPr>
            <a:r>
              <a:rPr lang="en-US"/>
              <a:t>Carbohydrates (rapid conversion) and fats (slower conversion) are the two major energy stores in body</a:t>
            </a:r>
          </a:p>
          <a:p>
            <a:pPr eaLnBrk="1" hangingPunct="1">
              <a:spcBef>
                <a:spcPct val="50000"/>
              </a:spcBef>
            </a:pPr>
            <a:r>
              <a:rPr lang="en-US"/>
              <a:t>Average sized person has about 1 lb. stored carbohydrates and about 35 lbs. stored fat</a:t>
            </a:r>
          </a:p>
          <a:p>
            <a:pPr eaLnBrk="1" hangingPunct="1">
              <a:spcBef>
                <a:spcPct val="50000"/>
              </a:spcBef>
            </a:pPr>
            <a:endParaRPr lang="en-US"/>
          </a:p>
        </p:txBody>
      </p:sp>
    </p:spTree>
    <p:extLst>
      <p:ext uri="{BB962C8B-B14F-4D97-AF65-F5344CB8AC3E}">
        <p14:creationId xmlns:p14="http://schemas.microsoft.com/office/powerpoint/2010/main" val="3669014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04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040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040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457200" y="274638"/>
            <a:ext cx="8229600" cy="715962"/>
          </a:xfrm>
        </p:spPr>
        <p:txBody>
          <a:bodyPr/>
          <a:lstStyle/>
          <a:p>
            <a:r>
              <a:rPr lang="en-US" altLang="en-US" sz="2800" smtClean="0">
                <a:ea typeface="ＭＳ Ｐゴシック" pitchFamily="34" charset="-128"/>
              </a:rPr>
              <a:t>DNA binding domain of p53 along DNA chain</a:t>
            </a:r>
          </a:p>
        </p:txBody>
      </p:sp>
      <p:sp>
        <p:nvSpPr>
          <p:cNvPr id="105474" name="Rectangle 3"/>
          <p:cNvSpPr>
            <a:spLocks noGrp="1" noChangeArrowheads="1"/>
          </p:cNvSpPr>
          <p:nvPr>
            <p:ph type="body" idx="1"/>
          </p:nvPr>
        </p:nvSpPr>
        <p:spPr>
          <a:xfrm>
            <a:off x="5181600" y="1447800"/>
            <a:ext cx="3733800" cy="4525963"/>
          </a:xfrm>
        </p:spPr>
        <p:txBody>
          <a:bodyPr/>
          <a:lstStyle/>
          <a:p>
            <a:pPr>
              <a:lnSpc>
                <a:spcPct val="90000"/>
              </a:lnSpc>
            </a:pPr>
            <a:r>
              <a:rPr lang="en-US" altLang="en-US" sz="2000" smtClean="0">
                <a:ea typeface="ＭＳ Ｐゴシック" pitchFamily="34" charset="-128"/>
              </a:rPr>
              <a:t>DNA on right</a:t>
            </a:r>
          </a:p>
          <a:p>
            <a:pPr>
              <a:lnSpc>
                <a:spcPct val="90000"/>
              </a:lnSpc>
            </a:pPr>
            <a:r>
              <a:rPr lang="en-US" altLang="en-US" sz="2000" smtClean="0">
                <a:ea typeface="ＭＳ Ｐゴシック" pitchFamily="34" charset="-128"/>
              </a:rPr>
              <a:t>P53 DNA-binding domain on left, with key arginine in DNA minor groove in red.</a:t>
            </a:r>
          </a:p>
          <a:p>
            <a:pPr>
              <a:lnSpc>
                <a:spcPct val="90000"/>
              </a:lnSpc>
            </a:pPr>
            <a:r>
              <a:rPr lang="en-US" altLang="en-US" sz="2000" smtClean="0">
                <a:ea typeface="ＭＳ Ｐゴシック" pitchFamily="34" charset="-128"/>
              </a:rPr>
              <a:t>Other important amino acids in pink. </a:t>
            </a:r>
          </a:p>
        </p:txBody>
      </p:sp>
      <p:pic>
        <p:nvPicPr>
          <p:cNvPr id="286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4757738"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47525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a:xfrm>
            <a:off x="1371600" y="274638"/>
            <a:ext cx="6400800" cy="944562"/>
          </a:xfrm>
        </p:spPr>
        <p:txBody>
          <a:bodyPr/>
          <a:lstStyle/>
          <a:p>
            <a:pPr eaLnBrk="1" hangingPunct="1"/>
            <a:r>
              <a:rPr lang="en-US" altLang="en-US" sz="3200" smtClean="0">
                <a:ea typeface="ＭＳ Ｐゴシック" pitchFamily="34" charset="-128"/>
              </a:rPr>
              <a:t>Nuclear magnetic resonance (NMR) spectroscopy</a:t>
            </a:r>
          </a:p>
        </p:txBody>
      </p:sp>
      <p:sp>
        <p:nvSpPr>
          <p:cNvPr id="91139" name="Rectangle 3"/>
          <p:cNvSpPr>
            <a:spLocks noGrp="1" noChangeArrowheads="1"/>
          </p:cNvSpPr>
          <p:nvPr>
            <p:ph type="body" idx="4294967295"/>
          </p:nvPr>
        </p:nvSpPr>
        <p:spPr>
          <a:xfrm>
            <a:off x="457200" y="4953000"/>
            <a:ext cx="8229600" cy="1905000"/>
          </a:xfrm>
        </p:spPr>
        <p:txBody>
          <a:bodyPr/>
          <a:lstStyle/>
          <a:p>
            <a:pPr eaLnBrk="1" hangingPunct="1"/>
            <a:r>
              <a:rPr lang="en-US" altLang="en-US" sz="2000" smtClean="0">
                <a:ea typeface="ＭＳ Ｐゴシック" pitchFamily="34" charset="-128"/>
              </a:rPr>
              <a:t>NMR can bypass main constraint of x-ray crystallograpy because it requires protein in a solution, rather than a crystal. </a:t>
            </a:r>
          </a:p>
          <a:p>
            <a:pPr eaLnBrk="1" hangingPunct="1"/>
            <a:r>
              <a:rPr lang="en-US" altLang="en-US" sz="2000" smtClean="0">
                <a:ea typeface="ＭＳ Ｐゴシック" pitchFamily="34" charset="-128"/>
              </a:rPr>
              <a:t>Measures the emitted radiation from hydrogen atoms that have been forced to align by a strong magnetic field. </a:t>
            </a:r>
          </a:p>
          <a:p>
            <a:pPr eaLnBrk="1" hangingPunct="1"/>
            <a:r>
              <a:rPr lang="en-US" altLang="en-US" sz="2000" smtClean="0">
                <a:ea typeface="ＭＳ Ｐゴシック" pitchFamily="34" charset="-128"/>
              </a:rPr>
              <a:t>Can monitor changes in structure with binding, etc. </a:t>
            </a:r>
          </a:p>
        </p:txBody>
      </p:sp>
      <p:pic>
        <p:nvPicPr>
          <p:cNvPr id="107523" name="Picture 4" descr="ch8f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5969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5"/>
          <p:cNvSpPr txBox="1">
            <a:spLocks noChangeArrowheads="1"/>
          </p:cNvSpPr>
          <p:nvPr/>
        </p:nvSpPr>
        <p:spPr bwMode="auto">
          <a:xfrm>
            <a:off x="6553200" y="3886200"/>
            <a:ext cx="2057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Alberts et al.,  </a:t>
            </a:r>
            <a:r>
              <a:rPr lang="en-US" altLang="en-US" sz="1600" u="sng"/>
              <a:t>Molecular Biology of the Cell</a:t>
            </a:r>
          </a:p>
        </p:txBody>
      </p:sp>
      <p:sp>
        <p:nvSpPr>
          <p:cNvPr id="107525" name="Text Box 6"/>
          <p:cNvSpPr txBox="1">
            <a:spLocks noChangeArrowheads="1"/>
          </p:cNvSpPr>
          <p:nvPr/>
        </p:nvSpPr>
        <p:spPr bwMode="auto">
          <a:xfrm>
            <a:off x="6477000" y="1524000"/>
            <a:ext cx="2438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protein: cellulase. </a:t>
            </a:r>
            <a:r>
              <a:rPr lang="en-US" altLang="en-US" sz="1800" b="1"/>
              <a:t>Left:</a:t>
            </a:r>
            <a:r>
              <a:rPr lang="en-US" altLang="en-US" sz="1800"/>
              <a:t> Two-D NMR spectrum. </a:t>
            </a:r>
            <a:r>
              <a:rPr lang="en-US" altLang="en-US" sz="1800" b="1"/>
              <a:t>Right:</a:t>
            </a:r>
            <a:r>
              <a:rPr lang="en-US" altLang="en-US" sz="1800"/>
              <a:t> Reconstructed structures satisfying constraints. </a:t>
            </a:r>
          </a:p>
        </p:txBody>
      </p:sp>
      <p:sp>
        <p:nvSpPr>
          <p:cNvPr id="107526" name="Text Box 7"/>
          <p:cNvSpPr txBox="1">
            <a:spLocks noChangeArrowheads="1"/>
          </p:cNvSpPr>
          <p:nvPr/>
        </p:nvSpPr>
        <p:spPr bwMode="auto">
          <a:xfrm>
            <a:off x="1143000" y="4738688"/>
            <a:ext cx="2590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RF-A</a:t>
            </a:r>
          </a:p>
        </p:txBody>
      </p:sp>
      <p:sp>
        <p:nvSpPr>
          <p:cNvPr id="107527" name="Text Box 8"/>
          <p:cNvSpPr txBox="1">
            <a:spLocks noChangeArrowheads="1"/>
          </p:cNvSpPr>
          <p:nvPr/>
        </p:nvSpPr>
        <p:spPr bwMode="auto">
          <a:xfrm rot="-5400000">
            <a:off x="-905668" y="2902743"/>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RF-B</a:t>
            </a:r>
          </a:p>
        </p:txBody>
      </p:sp>
    </p:spTree>
    <p:extLst>
      <p:ext uri="{BB962C8B-B14F-4D97-AF65-F5344CB8AC3E}">
        <p14:creationId xmlns:p14="http://schemas.microsoft.com/office/powerpoint/2010/main" val="3398257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pPr eaLnBrk="1" hangingPunct="1"/>
            <a:r>
              <a:rPr lang="en-US" altLang="en-US" sz="2800" smtClean="0">
                <a:ea typeface="ＭＳ Ｐゴシック" pitchFamily="34" charset="-128"/>
              </a:rPr>
              <a:t>Cryo-EM can show detailed bacteriophage structure, resolution proportional to acceleration of electron beam</a:t>
            </a:r>
          </a:p>
        </p:txBody>
      </p:sp>
      <p:pic>
        <p:nvPicPr>
          <p:cNvPr id="1095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1524000"/>
            <a:ext cx="56134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ext Box 5"/>
          <p:cNvSpPr txBox="1">
            <a:spLocks noChangeArrowheads="1"/>
          </p:cNvSpPr>
          <p:nvPr/>
        </p:nvSpPr>
        <p:spPr bwMode="auto">
          <a:xfrm>
            <a:off x="1295400" y="6110288"/>
            <a:ext cx="662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Jiang et al. 2006, Wen Jiang is in Bio. Dept, Purdue University</a:t>
            </a:r>
          </a:p>
        </p:txBody>
      </p:sp>
    </p:spTree>
    <p:extLst>
      <p:ext uri="{BB962C8B-B14F-4D97-AF65-F5344CB8AC3E}">
        <p14:creationId xmlns:p14="http://schemas.microsoft.com/office/powerpoint/2010/main" val="26642465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4487863"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Text Box 3"/>
          <p:cNvSpPr txBox="1">
            <a:spLocks noChangeArrowheads="1"/>
          </p:cNvSpPr>
          <p:nvPr/>
        </p:nvSpPr>
        <p:spPr bwMode="auto">
          <a:xfrm>
            <a:off x="5029200" y="762000"/>
            <a:ext cx="3657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   Bacteriophages are complex viruses that infect bacteria.</a:t>
            </a:r>
          </a:p>
          <a:p>
            <a:pPr eaLnBrk="1" hangingPunct="1">
              <a:spcBef>
                <a:spcPct val="50000"/>
              </a:spcBef>
            </a:pPr>
            <a:r>
              <a:rPr lang="en-US" altLang="en-US" sz="1800"/>
              <a:t>They consist of:</a:t>
            </a:r>
          </a:p>
          <a:p>
            <a:pPr eaLnBrk="1" hangingPunct="1">
              <a:spcBef>
                <a:spcPct val="50000"/>
              </a:spcBef>
              <a:buFontTx/>
              <a:buAutoNum type="arabicParenR"/>
            </a:pPr>
            <a:r>
              <a:rPr lang="en-US" altLang="en-US" sz="1800"/>
              <a:t>A polyhedral head that contains DNA</a:t>
            </a:r>
          </a:p>
          <a:p>
            <a:pPr eaLnBrk="1" hangingPunct="1">
              <a:spcBef>
                <a:spcPct val="50000"/>
              </a:spcBef>
              <a:buFontTx/>
              <a:buAutoNum type="arabicParenR"/>
            </a:pPr>
            <a:r>
              <a:rPr lang="en-US" altLang="en-US" sz="1800"/>
              <a:t>A stalk through which DNA is injected</a:t>
            </a:r>
          </a:p>
          <a:p>
            <a:pPr eaLnBrk="1" hangingPunct="1">
              <a:spcBef>
                <a:spcPct val="50000"/>
              </a:spcBef>
              <a:buFontTx/>
              <a:buAutoNum type="arabicParenR"/>
            </a:pPr>
            <a:r>
              <a:rPr lang="en-US" altLang="en-US" sz="1800"/>
              <a:t>Tail fibers to attach to bacteria</a:t>
            </a:r>
          </a:p>
        </p:txBody>
      </p:sp>
    </p:spTree>
    <p:extLst>
      <p:ext uri="{BB962C8B-B14F-4D97-AF65-F5344CB8AC3E}">
        <p14:creationId xmlns:p14="http://schemas.microsoft.com/office/powerpoint/2010/main" val="41155769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a:xfrm>
            <a:off x="457200" y="274638"/>
            <a:ext cx="8229600" cy="6126162"/>
          </a:xfrm>
        </p:spPr>
        <p:txBody>
          <a:bodyPr/>
          <a:lstStyle/>
          <a:p>
            <a:pPr eaLnBrk="1" hangingPunct="1"/>
            <a:r>
              <a:rPr lang="en-US" altLang="en-US" sz="2800" smtClean="0">
                <a:ea typeface="ＭＳ Ｐゴシック" pitchFamily="34" charset="-128"/>
              </a:rPr>
              <a:t>Now we have been able to identify the sequence and structure of one protein. Can we find out anything about who the protein interacts with?</a:t>
            </a:r>
          </a:p>
        </p:txBody>
      </p:sp>
    </p:spTree>
    <p:extLst>
      <p:ext uri="{BB962C8B-B14F-4D97-AF65-F5344CB8AC3E}">
        <p14:creationId xmlns:p14="http://schemas.microsoft.com/office/powerpoint/2010/main" val="14710512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4419600" y="274638"/>
            <a:ext cx="4495800" cy="944562"/>
          </a:xfrm>
        </p:spPr>
        <p:txBody>
          <a:bodyPr/>
          <a:lstStyle/>
          <a:p>
            <a:pPr eaLnBrk="1" hangingPunct="1"/>
            <a:r>
              <a:rPr lang="en-US" altLang="en-US" sz="2800" smtClean="0">
                <a:ea typeface="ＭＳ Ｐゴシック" pitchFamily="34" charset="-128"/>
              </a:rPr>
              <a:t>The yeast two-hybrid system detects interactions</a:t>
            </a:r>
          </a:p>
        </p:txBody>
      </p:sp>
      <p:sp>
        <p:nvSpPr>
          <p:cNvPr id="4099" name="Rectangle 3"/>
          <p:cNvSpPr>
            <a:spLocks noGrp="1" noChangeArrowheads="1"/>
          </p:cNvSpPr>
          <p:nvPr>
            <p:ph type="body" idx="4294967295"/>
          </p:nvPr>
        </p:nvSpPr>
        <p:spPr>
          <a:xfrm>
            <a:off x="4495800" y="1295400"/>
            <a:ext cx="4191000" cy="4830763"/>
          </a:xfrm>
        </p:spPr>
        <p:txBody>
          <a:bodyPr/>
          <a:lstStyle/>
          <a:p>
            <a:pPr eaLnBrk="1" hangingPunct="1"/>
            <a:r>
              <a:rPr lang="en-US" altLang="en-US" sz="2000" smtClean="0">
                <a:ea typeface="ＭＳ Ｐゴシック" pitchFamily="34" charset="-128"/>
              </a:rPr>
              <a:t>(Top) Normal case. Activation domain and DNA binding domain needed for transcription of lacZ (beta-galactosidase reporter gene)</a:t>
            </a:r>
          </a:p>
          <a:p>
            <a:pPr eaLnBrk="1" hangingPunct="1"/>
            <a:r>
              <a:rPr lang="en-US" altLang="en-US" sz="2000" smtClean="0">
                <a:ea typeface="ＭＳ Ｐゴシック" pitchFamily="34" charset="-128"/>
              </a:rPr>
              <a:t>If only DNA binding domain fused to protein X, no transcription.</a:t>
            </a:r>
          </a:p>
          <a:p>
            <a:pPr eaLnBrk="1" hangingPunct="1"/>
            <a:r>
              <a:rPr lang="en-US" altLang="en-US" sz="2000" smtClean="0">
                <a:ea typeface="ＭＳ Ｐゴシック" pitchFamily="34" charset="-128"/>
              </a:rPr>
              <a:t>A battery of potential protein Ys are bound to an activation domain</a:t>
            </a:r>
          </a:p>
          <a:p>
            <a:pPr eaLnBrk="1" hangingPunct="1"/>
            <a:r>
              <a:rPr lang="en-US" altLang="en-US" sz="2000" smtClean="0">
                <a:ea typeface="ＭＳ Ｐゴシック" pitchFamily="34" charset="-128"/>
              </a:rPr>
              <a:t>Only when an interaction occurs with protein X (shown in d but not e) will transcription occur.</a:t>
            </a:r>
          </a:p>
          <a:p>
            <a:pPr eaLnBrk="1" hangingPunct="1">
              <a:buFontTx/>
              <a:buNone/>
            </a:pPr>
            <a:endParaRPr lang="en-US" altLang="en-US" sz="2000" smtClean="0">
              <a:ea typeface="ＭＳ Ｐゴシック" pitchFamily="34" charset="-128"/>
            </a:endParaRPr>
          </a:p>
          <a:p>
            <a:pPr eaLnBrk="1" hangingPunct="1">
              <a:buFontTx/>
              <a:buNone/>
            </a:pPr>
            <a:endParaRPr lang="en-US" altLang="en-US" sz="2000" smtClean="0">
              <a:ea typeface="ＭＳ Ｐゴシック" pitchFamily="34" charset="-128"/>
            </a:endParaRP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4265613"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2894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a:xfrm>
            <a:off x="457200" y="274638"/>
            <a:ext cx="8229600" cy="792162"/>
          </a:xfrm>
        </p:spPr>
        <p:txBody>
          <a:bodyPr/>
          <a:lstStyle/>
          <a:p>
            <a:pPr eaLnBrk="1" hangingPunct="1"/>
            <a:r>
              <a:rPr lang="en-US" altLang="en-US" sz="2800" smtClean="0">
                <a:ea typeface="ＭＳ Ｐゴシック" pitchFamily="34" charset="-128"/>
              </a:rPr>
              <a:t>Example of lacZ stained cells</a:t>
            </a:r>
          </a:p>
        </p:txBody>
      </p:sp>
      <p:pic>
        <p:nvPicPr>
          <p:cNvPr id="117762" name="Picture 4" descr="bwonwhit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751513"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5"/>
          <p:cNvSpPr>
            <a:spLocks noChangeArrowheads="1"/>
          </p:cNvSpPr>
          <p:nvPr/>
        </p:nvSpPr>
        <p:spPr bwMode="auto">
          <a:xfrm>
            <a:off x="949325" y="6248400"/>
            <a:ext cx="730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hlinkClick r:id="rId4"/>
              </a:rPr>
              <a:t>http://www.bio.davidson.edu/courses/genomics/method/reporters.html</a:t>
            </a:r>
            <a:endParaRPr lang="en-US" altLang="en-US" sz="1800"/>
          </a:p>
        </p:txBody>
      </p:sp>
    </p:spTree>
    <p:extLst>
      <p:ext uri="{BB962C8B-B14F-4D97-AF65-F5344CB8AC3E}">
        <p14:creationId xmlns:p14="http://schemas.microsoft.com/office/powerpoint/2010/main" val="16424013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a:xfrm>
            <a:off x="457200" y="152400"/>
            <a:ext cx="8229600" cy="868363"/>
          </a:xfrm>
        </p:spPr>
        <p:txBody>
          <a:bodyPr/>
          <a:lstStyle/>
          <a:p>
            <a:pPr eaLnBrk="1" hangingPunct="1"/>
            <a:r>
              <a:rPr lang="en-US" altLang="en-US" sz="2800" smtClean="0">
                <a:ea typeface="ＭＳ Ｐゴシック" pitchFamily="34" charset="-128"/>
              </a:rPr>
              <a:t>Fluorescence resonance energy transfer: </a:t>
            </a:r>
            <a:br>
              <a:rPr lang="en-US" altLang="en-US" sz="2800" smtClean="0">
                <a:ea typeface="ＭＳ Ｐゴシック" pitchFamily="34" charset="-128"/>
              </a:rPr>
            </a:br>
            <a:r>
              <a:rPr lang="en-US" altLang="en-US" sz="2800" smtClean="0">
                <a:ea typeface="ＭＳ Ｐゴシック" pitchFamily="34" charset="-128"/>
              </a:rPr>
              <a:t>Protein interactions? No worries, just FRET</a:t>
            </a:r>
          </a:p>
        </p:txBody>
      </p:sp>
      <p:pic>
        <p:nvPicPr>
          <p:cNvPr id="119810" name="Picture 4" descr="ch8f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1219200"/>
            <a:ext cx="5475287"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457200" y="48768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lnSpc>
                <a:spcPct val="90000"/>
              </a:lnSpc>
              <a:spcBef>
                <a:spcPct val="20000"/>
              </a:spcBef>
              <a:buFontTx/>
              <a:buChar char="•"/>
            </a:pPr>
            <a:r>
              <a:rPr lang="en-US" altLang="en-US" sz="1800"/>
              <a:t>Often used to measure changes in interactions between proteins or within a protein due to conformational changes</a:t>
            </a:r>
          </a:p>
          <a:p>
            <a:pPr eaLnBrk="1" hangingPunct="1">
              <a:lnSpc>
                <a:spcPct val="90000"/>
              </a:lnSpc>
              <a:spcBef>
                <a:spcPct val="20000"/>
              </a:spcBef>
              <a:buFontTx/>
              <a:buChar char="•"/>
            </a:pPr>
            <a:r>
              <a:rPr lang="en-US" altLang="en-US" sz="1800"/>
              <a:t>The unbound protein X that has been labeled with fluorescent protein will emit blue photons when excited by violet light using BFP as the fluorophore. </a:t>
            </a:r>
          </a:p>
          <a:p>
            <a:pPr eaLnBrk="1" hangingPunct="1">
              <a:lnSpc>
                <a:spcPct val="90000"/>
              </a:lnSpc>
              <a:spcBef>
                <a:spcPct val="20000"/>
              </a:spcBef>
              <a:buFontTx/>
              <a:buChar char="•"/>
            </a:pPr>
            <a:r>
              <a:rPr lang="en-US" altLang="en-US" sz="1800"/>
              <a:t>Binding of the protein Y to X changes the conformation and through FRET, changes the emitted light to green using GFP as the fluorophore. </a:t>
            </a:r>
          </a:p>
        </p:txBody>
      </p:sp>
    </p:spTree>
    <p:extLst>
      <p:ext uri="{BB962C8B-B14F-4D97-AF65-F5344CB8AC3E}">
        <p14:creationId xmlns:p14="http://schemas.microsoft.com/office/powerpoint/2010/main" val="22435044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Clicker Question</a:t>
            </a:r>
          </a:p>
        </p:txBody>
      </p:sp>
      <p:sp>
        <p:nvSpPr>
          <p:cNvPr id="121858" name="Rectangle 3"/>
          <p:cNvSpPr>
            <a:spLocks noGrp="1" noChangeArrowheads="1"/>
          </p:cNvSpPr>
          <p:nvPr>
            <p:ph type="body" idx="4294967295"/>
          </p:nvPr>
        </p:nvSpPr>
        <p:spPr/>
        <p:txBody>
          <a:bodyPr/>
          <a:lstStyle/>
          <a:p>
            <a:pPr eaLnBrk="1" hangingPunct="1"/>
            <a:r>
              <a:rPr lang="en-US" altLang="en-US" sz="2400" smtClean="0">
                <a:ea typeface="ＭＳ Ｐゴシック" pitchFamily="34" charset="-128"/>
              </a:rPr>
              <a:t>How would you identify a mystery protein if it was in a mix of other proteins and was soluble in water?</a:t>
            </a:r>
          </a:p>
          <a:p>
            <a:pPr marL="914400" lvl="1" indent="-457200" eaLnBrk="1" hangingPunct="1">
              <a:buFontTx/>
              <a:buAutoNum type="alphaUcPeriod"/>
            </a:pPr>
            <a:r>
              <a:rPr lang="en-US" altLang="en-US" sz="2000" smtClean="0">
                <a:ea typeface="ＭＳ Ｐゴシック" pitchFamily="34" charset="-128"/>
              </a:rPr>
              <a:t>Use mass spectroscopy to pass the liquid mixture through a magnetic field that separates fragments by their mass/charge ratio (m/z ratio)</a:t>
            </a:r>
          </a:p>
          <a:p>
            <a:pPr marL="914400" lvl="1" indent="-457200" eaLnBrk="1" hangingPunct="1">
              <a:buFontTx/>
              <a:buAutoNum type="alphaUcPeriod"/>
            </a:pPr>
            <a:r>
              <a:rPr lang="en-US" altLang="en-US" sz="2000" smtClean="0">
                <a:ea typeface="ＭＳ Ｐゴシック" pitchFamily="34" charset="-128"/>
              </a:rPr>
              <a:t>Crystalize the protein and use NMR spectroscopy</a:t>
            </a:r>
          </a:p>
          <a:p>
            <a:pPr marL="914400" lvl="1" indent="-457200" eaLnBrk="1" hangingPunct="1">
              <a:buFontTx/>
              <a:buAutoNum type="alphaUcPeriod"/>
            </a:pPr>
            <a:r>
              <a:rPr lang="en-US" altLang="en-US" sz="2000" smtClean="0">
                <a:ea typeface="ＭＳ Ｐゴシック" pitchFamily="34" charset="-128"/>
              </a:rPr>
              <a:t>Use a yeast two-hybrid system to quantify fluorescence resonance energy transfer</a:t>
            </a:r>
          </a:p>
          <a:p>
            <a:pPr marL="914400" lvl="1" indent="-457200" eaLnBrk="1" hangingPunct="1">
              <a:buFontTx/>
              <a:buAutoNum type="alphaUcPeriod"/>
            </a:pPr>
            <a:r>
              <a:rPr lang="en-US" altLang="en-US" sz="2000" smtClean="0">
                <a:ea typeface="ＭＳ Ｐゴシック" pitchFamily="34" charset="-128"/>
              </a:rPr>
              <a:t>Use chromatography to separate from proteins of other sizes, then use x-ray diffraction if the molecule can be crystalized (or NMR spectroscopy if it can not)</a:t>
            </a:r>
          </a:p>
          <a:p>
            <a:pPr marL="914400" lvl="1" indent="-457200" eaLnBrk="1" hangingPunct="1">
              <a:buFontTx/>
              <a:buAutoNum type="alphaUcPeriod"/>
            </a:pPr>
            <a:endParaRPr lang="en-US" altLang="en-US" sz="2000" smtClean="0">
              <a:ea typeface="ＭＳ Ｐゴシック" pitchFamily="34" charset="-128"/>
            </a:endParaRPr>
          </a:p>
        </p:txBody>
      </p:sp>
    </p:spTree>
    <p:extLst>
      <p:ext uri="{BB962C8B-B14F-4D97-AF65-F5344CB8AC3E}">
        <p14:creationId xmlns:p14="http://schemas.microsoft.com/office/powerpoint/2010/main" val="35615972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How would you ID a mystery protein if:</a:t>
            </a:r>
          </a:p>
        </p:txBody>
      </p:sp>
      <p:sp>
        <p:nvSpPr>
          <p:cNvPr id="123906" name="Rectangle 3"/>
          <p:cNvSpPr>
            <a:spLocks noGrp="1" noChangeArrowheads="1"/>
          </p:cNvSpPr>
          <p:nvPr>
            <p:ph type="body" idx="4294967295"/>
          </p:nvPr>
        </p:nvSpPr>
        <p:spPr/>
        <p:txBody>
          <a:bodyPr/>
          <a:lstStyle/>
          <a:p>
            <a:pPr eaLnBrk="1" hangingPunct="1"/>
            <a:r>
              <a:rPr lang="en-US" altLang="en-US" sz="2400" smtClean="0">
                <a:ea typeface="ＭＳ Ｐゴシック" pitchFamily="34" charset="-128"/>
              </a:rPr>
              <a:t>You had a protein crystal </a:t>
            </a:r>
          </a:p>
          <a:p>
            <a:pPr lvl="1" eaLnBrk="1" hangingPunct="1"/>
            <a:r>
              <a:rPr lang="en-US" altLang="en-US" sz="2000" smtClean="0">
                <a:ea typeface="ＭＳ Ｐゴシック" pitchFamily="34" charset="-128"/>
              </a:rPr>
              <a:t>X-ray diffraction</a:t>
            </a:r>
          </a:p>
          <a:p>
            <a:pPr eaLnBrk="1" hangingPunct="1"/>
            <a:r>
              <a:rPr lang="en-US" altLang="en-US" sz="2400" smtClean="0">
                <a:ea typeface="ＭＳ Ｐゴシック" pitchFamily="34" charset="-128"/>
              </a:rPr>
              <a:t>You had to extract it from a mix of proteins</a:t>
            </a:r>
          </a:p>
          <a:p>
            <a:pPr lvl="1" eaLnBrk="1" hangingPunct="1"/>
            <a:r>
              <a:rPr lang="en-US" altLang="en-US" sz="2000" smtClean="0">
                <a:ea typeface="ＭＳ Ｐゴシック" pitchFamily="34" charset="-128"/>
              </a:rPr>
              <a:t>Chromatography</a:t>
            </a:r>
          </a:p>
          <a:p>
            <a:pPr eaLnBrk="1" hangingPunct="1"/>
            <a:r>
              <a:rPr lang="en-US" altLang="en-US" sz="2400" smtClean="0">
                <a:ea typeface="ＭＳ Ｐゴシック" pitchFamily="34" charset="-128"/>
              </a:rPr>
              <a:t>It had to be in solution</a:t>
            </a:r>
          </a:p>
          <a:p>
            <a:pPr lvl="1" eaLnBrk="1" hangingPunct="1"/>
            <a:r>
              <a:rPr lang="en-US" altLang="en-US" sz="2000" smtClean="0">
                <a:ea typeface="ＭＳ Ｐゴシック" pitchFamily="34" charset="-128"/>
              </a:rPr>
              <a:t>NMR spectroscopy</a:t>
            </a:r>
          </a:p>
          <a:p>
            <a:pPr eaLnBrk="1" hangingPunct="1"/>
            <a:r>
              <a:rPr lang="en-US" altLang="en-US" sz="2400" smtClean="0">
                <a:ea typeface="ＭＳ Ｐゴシック" pitchFamily="34" charset="-128"/>
              </a:rPr>
              <a:t>You wanted to find proteins that interacted with a specific protein of interest</a:t>
            </a:r>
          </a:p>
          <a:p>
            <a:pPr lvl="1" eaLnBrk="1" hangingPunct="1"/>
            <a:r>
              <a:rPr lang="en-US" altLang="en-US" sz="2000" smtClean="0">
                <a:ea typeface="ＭＳ Ｐゴシック" pitchFamily="34" charset="-128"/>
              </a:rPr>
              <a:t>Yeast two-hybrid system</a:t>
            </a:r>
          </a:p>
          <a:p>
            <a:pPr lvl="1" eaLnBrk="1" hangingPunct="1"/>
            <a:r>
              <a:rPr lang="en-US" altLang="en-US" sz="2000" smtClean="0">
                <a:ea typeface="ＭＳ Ｐゴシック" pitchFamily="34" charset="-128"/>
              </a:rPr>
              <a:t>FRET</a:t>
            </a:r>
          </a:p>
        </p:txBody>
      </p:sp>
    </p:spTree>
    <p:extLst>
      <p:ext uri="{BB962C8B-B14F-4D97-AF65-F5344CB8AC3E}">
        <p14:creationId xmlns:p14="http://schemas.microsoft.com/office/powerpoint/2010/main" val="3661631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r="21428"/>
          <a:stretch>
            <a:fillRect/>
          </a:stretch>
        </p:blipFill>
        <p:spPr bwMode="auto">
          <a:xfrm>
            <a:off x="609600" y="306388"/>
            <a:ext cx="3352800"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 Box 3"/>
          <p:cNvSpPr txBox="1">
            <a:spLocks noChangeArrowheads="1"/>
          </p:cNvSpPr>
          <p:nvPr/>
        </p:nvSpPr>
        <p:spPr bwMode="auto">
          <a:xfrm>
            <a:off x="3886200" y="609600"/>
            <a:ext cx="50292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buFontTx/>
              <a:buChar char="•"/>
            </a:pPr>
            <a:r>
              <a:rPr lang="en-US" sz="2000"/>
              <a:t>Phosphates and sugars make up the nucleic acid backbone. </a:t>
            </a:r>
          </a:p>
          <a:p>
            <a:pPr eaLnBrk="1" hangingPunct="1">
              <a:buFontTx/>
              <a:buChar char="•"/>
            </a:pPr>
            <a:r>
              <a:rPr lang="en-US" sz="2000"/>
              <a:t>Bases are linked to the sugars.</a:t>
            </a:r>
          </a:p>
          <a:p>
            <a:pPr eaLnBrk="1" hangingPunct="1">
              <a:buFontTx/>
              <a:buChar char="•"/>
            </a:pPr>
            <a:r>
              <a:rPr lang="en-US" sz="2000"/>
              <a:t>The phosphate is normally linked to the 5'-carbon of the sugar</a:t>
            </a:r>
          </a:p>
          <a:p>
            <a:pPr eaLnBrk="1" hangingPunct="1">
              <a:buFontTx/>
              <a:buChar char="•"/>
            </a:pPr>
            <a:r>
              <a:rPr lang="en-US" sz="2000"/>
              <a:t>The nitrogenous base is attached to the sugar's 1'-carbon</a:t>
            </a:r>
          </a:p>
          <a:p>
            <a:pPr eaLnBrk="1" hangingPunct="1">
              <a:buFontTx/>
              <a:buChar char="•"/>
            </a:pPr>
            <a:r>
              <a:rPr lang="en-US" sz="2000"/>
              <a:t> Monomers polymerize when sugar 3'-OH is linked by ester bond to 5'-phosphate of next nucleotide in chain (</a:t>
            </a:r>
            <a:r>
              <a:rPr lang="en-US" sz="2000" b="1"/>
              <a:t>3' - 5' phosphodiester linkage</a:t>
            </a:r>
            <a:r>
              <a:rPr lang="en-US" sz="2000"/>
              <a:t>); so nucleotides are joined by sugar-phosphate linkages</a:t>
            </a:r>
          </a:p>
          <a:p>
            <a:pPr eaLnBrk="1" hangingPunct="1">
              <a:buFontTx/>
              <a:buChar char="•"/>
            </a:pPr>
            <a:endParaRPr lang="en-US" sz="2000"/>
          </a:p>
          <a:p>
            <a:pPr eaLnBrk="1" hangingPunct="1"/>
            <a:endParaRPr lang="en-US" sz="2000"/>
          </a:p>
        </p:txBody>
      </p:sp>
      <p:sp>
        <p:nvSpPr>
          <p:cNvPr id="108548" name="Rectangle 4"/>
          <p:cNvSpPr>
            <a:spLocks noChangeArrowheads="1"/>
          </p:cNvSpPr>
          <p:nvPr/>
        </p:nvSpPr>
        <p:spPr bwMode="auto">
          <a:xfrm>
            <a:off x="1066800" y="1676400"/>
            <a:ext cx="990600" cy="1143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50" name="Line 6"/>
          <p:cNvSpPr>
            <a:spLocks noChangeShapeType="1"/>
          </p:cNvSpPr>
          <p:nvPr/>
        </p:nvSpPr>
        <p:spPr bwMode="auto">
          <a:xfrm flipH="1" flipV="1">
            <a:off x="2133600" y="2590800"/>
            <a:ext cx="1828800" cy="1219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1967125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animBg="1"/>
      <p:bldP spid="10855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altLang="en-US" smtClean="0">
                <a:ea typeface="ＭＳ Ｐゴシック" pitchFamily="34" charset="-128"/>
              </a:rPr>
              <a:t>Summary</a:t>
            </a:r>
          </a:p>
        </p:txBody>
      </p:sp>
      <p:sp>
        <p:nvSpPr>
          <p:cNvPr id="3" name="Content Placeholder 2"/>
          <p:cNvSpPr>
            <a:spLocks noGrp="1"/>
          </p:cNvSpPr>
          <p:nvPr>
            <p:ph idx="1"/>
          </p:nvPr>
        </p:nvSpPr>
        <p:spPr>
          <a:xfrm>
            <a:off x="457200" y="1600200"/>
            <a:ext cx="8229600" cy="4800600"/>
          </a:xfrm>
        </p:spPr>
        <p:txBody>
          <a:bodyPr>
            <a:normAutofit fontScale="92500" lnSpcReduction="10000"/>
          </a:bodyPr>
          <a:lstStyle/>
          <a:p>
            <a:pPr>
              <a:defRPr/>
            </a:pPr>
            <a:r>
              <a:rPr lang="en-US" dirty="0" smtClean="0"/>
              <a:t>Protein interactions are specific</a:t>
            </a:r>
          </a:p>
          <a:p>
            <a:pPr>
              <a:defRPr/>
            </a:pPr>
            <a:r>
              <a:rPr lang="en-US" dirty="0" smtClean="0"/>
              <a:t>Protein identification</a:t>
            </a:r>
          </a:p>
          <a:p>
            <a:pPr lvl="1">
              <a:defRPr/>
            </a:pPr>
            <a:r>
              <a:rPr lang="en-US" dirty="0" smtClean="0"/>
              <a:t>Chromatography</a:t>
            </a:r>
          </a:p>
          <a:p>
            <a:pPr lvl="1">
              <a:defRPr/>
            </a:pPr>
            <a:r>
              <a:rPr lang="en-US" dirty="0" smtClean="0"/>
              <a:t>Mass spectroscopy</a:t>
            </a:r>
          </a:p>
          <a:p>
            <a:pPr lvl="1">
              <a:defRPr/>
            </a:pPr>
            <a:r>
              <a:rPr lang="en-US" dirty="0" smtClean="0"/>
              <a:t>Gel electrophoresis</a:t>
            </a:r>
          </a:p>
          <a:p>
            <a:pPr lvl="1">
              <a:defRPr/>
            </a:pPr>
            <a:r>
              <a:rPr lang="en-US" dirty="0" smtClean="0"/>
              <a:t>X-ray diffraction</a:t>
            </a:r>
          </a:p>
          <a:p>
            <a:pPr lvl="1">
              <a:defRPr/>
            </a:pPr>
            <a:r>
              <a:rPr lang="en-US" dirty="0" smtClean="0"/>
              <a:t>Electron microscopy</a:t>
            </a:r>
          </a:p>
          <a:p>
            <a:pPr>
              <a:defRPr/>
            </a:pPr>
            <a:r>
              <a:rPr lang="en-US" dirty="0" smtClean="0"/>
              <a:t>Protein function</a:t>
            </a:r>
          </a:p>
          <a:p>
            <a:pPr lvl="1">
              <a:defRPr/>
            </a:pPr>
            <a:r>
              <a:rPr lang="en-US" dirty="0" smtClean="0"/>
              <a:t>Yeast two hybrid system</a:t>
            </a:r>
          </a:p>
          <a:p>
            <a:pPr lvl="1">
              <a:defRPr/>
            </a:pPr>
            <a:r>
              <a:rPr lang="en-US" dirty="0" smtClean="0"/>
              <a:t>Fluorescence energy transfer</a:t>
            </a:r>
          </a:p>
          <a:p>
            <a:pPr lvl="1">
              <a:defRPr/>
            </a:pPr>
            <a:endParaRPr lang="en-US" dirty="0" smtClean="0"/>
          </a:p>
          <a:p>
            <a:pPr lvl="1">
              <a:defRPr/>
            </a:pPr>
            <a:endParaRPr lang="en-US" dirty="0" smtClean="0"/>
          </a:p>
          <a:p>
            <a:pPr lvl="1">
              <a:defRPr/>
            </a:pPr>
            <a:endParaRPr lang="en-US" dirty="0"/>
          </a:p>
        </p:txBody>
      </p:sp>
    </p:spTree>
    <p:extLst>
      <p:ext uri="{BB962C8B-B14F-4D97-AF65-F5344CB8AC3E}">
        <p14:creationId xmlns:p14="http://schemas.microsoft.com/office/powerpoint/2010/main" val="168928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457200" y="274638"/>
            <a:ext cx="8229600" cy="792162"/>
          </a:xfrm>
        </p:spPr>
        <p:txBody>
          <a:bodyPr/>
          <a:lstStyle/>
          <a:p>
            <a:pPr eaLnBrk="1" hangingPunct="1"/>
            <a:r>
              <a:rPr lang="en-US" sz="2800">
                <a:latin typeface="Arial" charset="0"/>
              </a:rPr>
              <a:t>DNA pairings</a:t>
            </a:r>
          </a:p>
        </p:txBody>
      </p:sp>
      <p:pic>
        <p:nvPicPr>
          <p:cNvPr id="1126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1437" y="1300163"/>
            <a:ext cx="4625975"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Text Box 5"/>
          <p:cNvSpPr txBox="1">
            <a:spLocks noChangeArrowheads="1"/>
          </p:cNvSpPr>
          <p:nvPr/>
        </p:nvSpPr>
        <p:spPr bwMode="auto">
          <a:xfrm>
            <a:off x="762000" y="5775325"/>
            <a:ext cx="784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t>In RNA, uracil substitutes for thymidine (thymine). Bonds always made between one purine and one pyrimidine, keeping width nearly constant </a:t>
            </a:r>
          </a:p>
        </p:txBody>
      </p:sp>
      <p:sp>
        <p:nvSpPr>
          <p:cNvPr id="112645" name="Text Box 6"/>
          <p:cNvSpPr txBox="1">
            <a:spLocks noChangeArrowheads="1"/>
          </p:cNvSpPr>
          <p:nvPr/>
        </p:nvSpPr>
        <p:spPr bwMode="auto">
          <a:xfrm>
            <a:off x="4648200" y="1295400"/>
            <a:ext cx="4114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000">
                <a:solidFill>
                  <a:schemeClr val="tx2"/>
                </a:solidFill>
              </a:rPr>
              <a:t>A-T are bonded by two H-bonds. </a:t>
            </a:r>
            <a:br>
              <a:rPr lang="en-US" sz="2000">
                <a:solidFill>
                  <a:schemeClr val="tx2"/>
                </a:solidFill>
              </a:rPr>
            </a:br>
            <a:r>
              <a:rPr lang="en-US" sz="2000">
                <a:solidFill>
                  <a:schemeClr val="tx2"/>
                </a:solidFill>
              </a:rPr>
              <a:t>G-C are bonded by three H-bonds.</a:t>
            </a:r>
          </a:p>
        </p:txBody>
      </p:sp>
    </p:spTree>
    <p:extLst>
      <p:ext uri="{BB962C8B-B14F-4D97-AF65-F5344CB8AC3E}">
        <p14:creationId xmlns:p14="http://schemas.microsoft.com/office/powerpoint/2010/main" val="3689112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11597</TotalTime>
  <Words>7522</Words>
  <Application>Microsoft Office PowerPoint</Application>
  <PresentationFormat>On-screen Show (4:3)</PresentationFormat>
  <Paragraphs>702</Paragraphs>
  <Slides>80</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ＭＳ Ｐゴシック</vt:lpstr>
      <vt:lpstr>Arial</vt:lpstr>
      <vt:lpstr>Calibri</vt:lpstr>
      <vt:lpstr>Courier New</vt:lpstr>
      <vt:lpstr>Symbol</vt:lpstr>
      <vt:lpstr>Times New Roman</vt:lpstr>
      <vt:lpstr>Default Design</vt:lpstr>
      <vt:lpstr>PowerPoint Presentation</vt:lpstr>
      <vt:lpstr>Announcements</vt:lpstr>
      <vt:lpstr>PowerPoint Presentation</vt:lpstr>
      <vt:lpstr>Glucose structure as a carbohydrate example</vt:lpstr>
      <vt:lpstr>PowerPoint Presentation</vt:lpstr>
      <vt:lpstr>PowerPoint Presentation</vt:lpstr>
      <vt:lpstr>PowerPoint Presentation</vt:lpstr>
      <vt:lpstr>PowerPoint Presentation</vt:lpstr>
      <vt:lpstr>DNA pairings</vt:lpstr>
      <vt:lpstr>Structure of double helix</vt:lpstr>
      <vt:lpstr>PowerPoint Presentation</vt:lpstr>
      <vt:lpstr>Protein versatility and specificity come from their incredible structural flexibility   There are 4 hierarchical levels of protein structure</vt:lpstr>
      <vt:lpstr>PowerPoint Presentation</vt:lpstr>
      <vt:lpstr>List of amino acid side chains classified by charge at normal intracellular pH (~7.4)</vt:lpstr>
      <vt:lpstr>PowerPoint Presentation</vt:lpstr>
      <vt:lpstr>PowerPoint Presentation</vt:lpstr>
      <vt:lpstr>pH review and pH range in cells</vt:lpstr>
      <vt:lpstr>PowerPoint Presentation</vt:lpstr>
      <vt:lpstr>pKa and pH</vt:lpstr>
      <vt:lpstr>pKa Example - Arginine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molecular structures are Gibbs free energy minimizers Protein structures are studied in this manner</vt:lpstr>
      <vt:lpstr>All molecular structures are Gibbs free energy minimizers Protein structures are studied in this manner</vt:lpstr>
      <vt:lpstr>Steric (electrostatic) interactions constrain the motions of polypeptides</vt:lpstr>
      <vt:lpstr>Hydrophobicity also plays an important role in determining protein structure</vt:lpstr>
      <vt:lpstr>PowerPoint Presentation</vt:lpstr>
      <vt:lpstr>Hydropathy plots are used to identify membrane spanning regions of a protein</vt:lpstr>
      <vt:lpstr>PowerPoint Presentation</vt:lpstr>
      <vt:lpstr>Low probability “excited” states are biologically important, serving as shorter-lived intermediates between more stable states. </vt:lpstr>
      <vt:lpstr>PowerPoint Presentation</vt:lpstr>
      <vt:lpstr>Specificity of protein-protein interactions is due to complementarity of spatial/electrostatic structure (minimizing the free energy again)</vt:lpstr>
      <vt:lpstr>Protein conformation can be extremely sensitive to changes in amino acid sequence</vt:lpstr>
      <vt:lpstr>Protein structure alteration from a single amino acid change.</vt:lpstr>
      <vt:lpstr>Quaternary protein structure occur when there are at least two protein subunits with tertiary structure </vt:lpstr>
      <vt:lpstr>PowerPoint Presentation</vt:lpstr>
      <vt:lpstr>Many proteins’ conformations are repeatable and arise as a consequence of finding the lowest energy configuration </vt:lpstr>
      <vt:lpstr>What are the steps in protein folding?</vt:lpstr>
      <vt:lpstr>Video of protein folding</vt:lpstr>
      <vt:lpstr>PowerPoint Presentation</vt:lpstr>
      <vt:lpstr>Domain shuffling: recycling on an evolutionary time scale</vt:lpstr>
      <vt:lpstr>Clicker Question</vt:lpstr>
      <vt:lpstr>Summary</vt:lpstr>
      <vt:lpstr>Development of a protein-targeting drug</vt:lpstr>
      <vt:lpstr>Mystery meat: Methods for protein identification, sequencing and interactions</vt:lpstr>
      <vt:lpstr>PowerPoint Presentation</vt:lpstr>
      <vt:lpstr>Problem 1: Get a pure protein sample to analyze</vt:lpstr>
      <vt:lpstr>PowerPoint Presentation</vt:lpstr>
      <vt:lpstr>Chromatography</vt:lpstr>
      <vt:lpstr>Gel exclusion chromatography (size filtration)</vt:lpstr>
      <vt:lpstr>Ion-exchange chromatography</vt:lpstr>
      <vt:lpstr>Clicker Question</vt:lpstr>
      <vt:lpstr>Affinity chromatography</vt:lpstr>
      <vt:lpstr>How do you know you have the right protein?</vt:lpstr>
      <vt:lpstr>Mass spectrometry, it’s a gas!</vt:lpstr>
      <vt:lpstr>Mass spectrometry 2</vt:lpstr>
      <vt:lpstr>Mass spectrometry 3</vt:lpstr>
      <vt:lpstr>What if you have a mixture of unknown proteins or want to compare proteins across species or manipulations?</vt:lpstr>
      <vt:lpstr>Gel electrophoresis</vt:lpstr>
      <vt:lpstr>Two-dimensional gel electrophoresis</vt:lpstr>
      <vt:lpstr>Application of two-dimensional gel electrophoresis to compare human and chimpanzee proteins</vt:lpstr>
      <vt:lpstr>X-ray diffraction can provide a high-resolution picture of protein tertiary crystal structure</vt:lpstr>
      <vt:lpstr>X-ray diffraction can give extremely precise structural information</vt:lpstr>
      <vt:lpstr>Crystal structure of p53 tumor suppressor protein</vt:lpstr>
      <vt:lpstr>DNA binding domain of p53 along DNA chain</vt:lpstr>
      <vt:lpstr>Nuclear magnetic resonance (NMR) spectroscopy</vt:lpstr>
      <vt:lpstr>Cryo-EM can show detailed bacteriophage structure, resolution proportional to acceleration of electron beam</vt:lpstr>
      <vt:lpstr>PowerPoint Presentation</vt:lpstr>
      <vt:lpstr>Now we have been able to identify the sequence and structure of one protein. Can we find out anything about who the protein interacts with?</vt:lpstr>
      <vt:lpstr>The yeast two-hybrid system detects interactions</vt:lpstr>
      <vt:lpstr>Example of lacZ stained cells</vt:lpstr>
      <vt:lpstr>Fluorescence resonance energy transfer:  Protein interactions? No worries, just FRET</vt:lpstr>
      <vt:lpstr>Clicker Question</vt:lpstr>
      <vt:lpstr>How would you ID a mystery protein if:</vt:lpstr>
      <vt:lpstr>Summary</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review and its  application to cell biology</dc:title>
  <dc:creator>Ed Bartlett</dc:creator>
  <cp:lastModifiedBy>ECN</cp:lastModifiedBy>
  <cp:revision>212</cp:revision>
  <dcterms:created xsi:type="dcterms:W3CDTF">2007-08-24T18:26:30Z</dcterms:created>
  <dcterms:modified xsi:type="dcterms:W3CDTF">2016-09-01T12:53:44Z</dcterms:modified>
</cp:coreProperties>
</file>